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8" r:id="rId3"/>
    <p:sldId id="261" r:id="rId4"/>
    <p:sldId id="257" r:id="rId5"/>
    <p:sldId id="259" r:id="rId6"/>
    <p:sldId id="266" r:id="rId7"/>
    <p:sldId id="262" r:id="rId8"/>
    <p:sldId id="263" r:id="rId9"/>
    <p:sldId id="27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  <a:srgbClr val="FF33CC"/>
    <a:srgbClr val="CC99FF"/>
    <a:srgbClr val="66FFFF"/>
    <a:srgbClr val="FF99CC"/>
    <a:srgbClr val="66FF66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132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0A5C42-BCDB-462A-96CF-21551B0DE4AE}" type="datetimeFigureOut">
              <a:rPr lang="ru-RU" smtClean="0"/>
              <a:pPr/>
              <a:t>15.06.2023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C0A284-2B57-4313-AD5A-0F847034D65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987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kids_powerpoint_background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9144000" cy="6861044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69072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Социально – коммуникативное развитие детей младшего дошкольного возраста посредством игры</a:t>
            </a:r>
            <a:br>
              <a:rPr lang="ru-RU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800" b="1" i="1" spc="50" dirty="0">
              <a:ln w="11430"/>
              <a:solidFill>
                <a:schemeClr val="tx2">
                  <a:lumMod val="75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188474_record-801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28878" cy="2047197"/>
          </a:xfrm>
          <a:prstGeom prst="rect">
            <a:avLst/>
          </a:prstGeom>
        </p:spPr>
      </p:pic>
      <p:pic>
        <p:nvPicPr>
          <p:cNvPr id="6" name="Рисунок 5" descr="48548117_1252568794_04_2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0" y="4714884"/>
            <a:ext cx="1785950" cy="203108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bc9675d5e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0"/>
            <a:ext cx="8929718" cy="669728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285852" y="2500306"/>
            <a:ext cx="72866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Социально – коммуникативное развитие</a:t>
            </a:r>
          </a:p>
          <a:p>
            <a:pPr algn="ctr"/>
            <a:r>
              <a:rPr lang="ru-RU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« процесс усвоения и дальнейшего развития ребенком</a:t>
            </a:r>
          </a:p>
          <a:p>
            <a:pPr algn="ctr"/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социально-культурного опыта, необходимого для его включения</a:t>
            </a:r>
          </a:p>
          <a:p>
            <a:pPr algn="ctr"/>
            <a:r>
              <a:rPr lang="ru-RU" sz="28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систему общественных отношений »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4291"/>
            <a:ext cx="7772400" cy="928693"/>
          </a:xfrm>
        </p:spPr>
        <p:txBody>
          <a:bodyPr/>
          <a:lstStyle/>
          <a:p>
            <a:r>
              <a:rPr lang="ru-RU" b="1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ФГОС ДО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71604" y="1142984"/>
            <a:ext cx="7429552" cy="5214974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ru-RU" sz="8000" b="1" i="1" u="sng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 дошкольников в соответствии с ФГОС дошкольного образования направлено:</a:t>
            </a:r>
          </a:p>
          <a:p>
            <a:pPr algn="l">
              <a:buFont typeface="Wingdings" pitchFamily="2" charset="2"/>
              <a:buChar char="Ø"/>
            </a:pPr>
            <a:r>
              <a:rPr lang="ru-RU" sz="80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усвоение норм и ценностей, принятых в обществе, включая моральные и нравственные ценности</a:t>
            </a:r>
          </a:p>
          <a:p>
            <a:pPr algn="l">
              <a:buFont typeface="Wingdings" pitchFamily="2" charset="2"/>
              <a:buChar char="Ø"/>
            </a:pPr>
            <a:r>
              <a:rPr lang="ru-RU" sz="80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развитие общения и взаимодействия ребенка со взрослыми и сверстниками </a:t>
            </a:r>
          </a:p>
          <a:p>
            <a:pPr algn="l">
              <a:buFont typeface="Wingdings" pitchFamily="2" charset="2"/>
              <a:buChar char="Ø"/>
            </a:pPr>
            <a:r>
              <a:rPr lang="ru-RU" sz="80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становление самостоятельности, целенаправленности и саморегуляции собственных действий</a:t>
            </a:r>
          </a:p>
          <a:p>
            <a:pPr algn="l">
              <a:buFont typeface="Wingdings" pitchFamily="2" charset="2"/>
              <a:buChar char="Ø"/>
            </a:pPr>
            <a:r>
              <a:rPr lang="ru-RU" sz="80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</a:t>
            </a:r>
          </a:p>
          <a:p>
            <a:pPr algn="l">
              <a:buFont typeface="Wingdings" pitchFamily="2" charset="2"/>
              <a:buChar char="Ø"/>
            </a:pPr>
            <a:r>
              <a:rPr lang="ru-RU" sz="80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формирование уважительного отношения и чувства принадлежности к своей семье и к сообществу детей и взрослых в образовательной организации </a:t>
            </a:r>
          </a:p>
          <a:p>
            <a:pPr algn="l">
              <a:buFont typeface="Wingdings" pitchFamily="2" charset="2"/>
              <a:buChar char="Ø"/>
            </a:pPr>
            <a:r>
              <a:rPr lang="ru-RU" sz="80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формирование позитивных установок к различным видам труда и творчества </a:t>
            </a:r>
          </a:p>
          <a:p>
            <a:pPr algn="l">
              <a:buFont typeface="Wingdings" pitchFamily="2" charset="2"/>
              <a:buChar char="Ø"/>
            </a:pPr>
            <a:r>
              <a:rPr lang="ru-RU" sz="80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формирование основ безопасного поведения в быту, социуме, природе</a:t>
            </a:r>
            <a:endParaRPr lang="ru-RU" sz="8000" dirty="0"/>
          </a:p>
          <a:p>
            <a:endParaRPr lang="ru-RU" dirty="0"/>
          </a:p>
        </p:txBody>
      </p:sp>
      <p:pic>
        <p:nvPicPr>
          <p:cNvPr id="5" name="Рисунок 4" descr="hello_html_m46d83c8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96771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user_file_589376208cfb9_9_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14" y="4357694"/>
            <a:ext cx="6786610" cy="181479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en-US" b="1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i="1" u="sng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воспитание у ребёнка стремления к игровому общению со сверстниками, отражение в игре окружающего мира.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4291"/>
            <a:ext cx="7772400" cy="714379"/>
          </a:xfrm>
        </p:spPr>
        <p:txBody>
          <a:bodyPr>
            <a:normAutofit fontScale="90000"/>
          </a:bodyPr>
          <a:lstStyle/>
          <a:p>
            <a:r>
              <a:rPr lang="ru-RU" b="1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1071546"/>
            <a:ext cx="8715436" cy="5572164"/>
          </a:xfrm>
        </p:spPr>
        <p:txBody>
          <a:bodyPr>
            <a:noAutofit/>
          </a:bodyPr>
          <a:lstStyle/>
          <a:p>
            <a:pPr algn="l">
              <a:buFont typeface="Wingdings" pitchFamily="2" charset="2"/>
              <a:buChar char="Ø"/>
            </a:pPr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Формировать положительное отношение и чувство принадлежности к своей семье, малой и большой родине </a:t>
            </a:r>
          </a:p>
          <a:p>
            <a:pPr algn="l">
              <a:buFont typeface="Wingdings" pitchFamily="2" charset="2"/>
              <a:buChar char="Ø"/>
            </a:pPr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Формировать основы собственной безопасности и безопасности окружающего мира «в быту, социуме, природе»</a:t>
            </a:r>
          </a:p>
          <a:p>
            <a:pPr algn="l">
              <a:buFont typeface="Wingdings" pitchFamily="2" charset="2"/>
              <a:buChar char="Ø"/>
            </a:pPr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Овладевать элементарными общепринятыми нормами и правилами поведения в социуме на основе первичных </a:t>
            </a:r>
            <a:r>
              <a:rPr lang="ru-RU" sz="2400" b="1" i="1" dirty="0" err="1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ценностно</a:t>
            </a:r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- моральных представлений о том, «что такое хорошо и что такое плохо»</a:t>
            </a:r>
          </a:p>
          <a:p>
            <a:pPr algn="l">
              <a:buFont typeface="Wingdings" pitchFamily="2" charset="2"/>
              <a:buChar char="Ø"/>
            </a:pPr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Овладевать элементарными нормами и правилами здорового образа жизни (в питании, двигательном режиме, закаливании, при формировании полезных привычек и др.)</a:t>
            </a:r>
          </a:p>
          <a:p>
            <a:pPr algn="l">
              <a:buFont typeface="Wingdings" pitchFamily="2" charset="2"/>
              <a:buChar char="Ø"/>
            </a:pPr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Развивать эмоционально – ценностное восприятие произведений искусства (словесного, музыкального, изобразительного), мира природы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Овал 20"/>
          <p:cNvSpPr/>
          <p:nvPr/>
        </p:nvSpPr>
        <p:spPr>
          <a:xfrm>
            <a:off x="142844" y="3643314"/>
            <a:ext cx="2428892" cy="2286016"/>
          </a:xfrm>
          <a:prstGeom prst="ellipse">
            <a:avLst/>
          </a:prstGeom>
          <a:solidFill>
            <a:srgbClr val="333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Трудовое воспитание</a:t>
            </a:r>
          </a:p>
        </p:txBody>
      </p:sp>
      <p:sp>
        <p:nvSpPr>
          <p:cNvPr id="20" name="Овал 19"/>
          <p:cNvSpPr/>
          <p:nvPr/>
        </p:nvSpPr>
        <p:spPr>
          <a:xfrm>
            <a:off x="6500826" y="1000108"/>
            <a:ext cx="2428892" cy="2286016"/>
          </a:xfrm>
          <a:prstGeom prst="ellipse">
            <a:avLst/>
          </a:prstGeom>
          <a:solidFill>
            <a:srgbClr val="333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Формирование основ безопасного поведения в быту, социуме, природе</a:t>
            </a:r>
          </a:p>
        </p:txBody>
      </p:sp>
      <p:sp>
        <p:nvSpPr>
          <p:cNvPr id="15" name="Овал 14"/>
          <p:cNvSpPr/>
          <p:nvPr/>
        </p:nvSpPr>
        <p:spPr>
          <a:xfrm>
            <a:off x="214282" y="285728"/>
            <a:ext cx="2428892" cy="2286016"/>
          </a:xfrm>
          <a:prstGeom prst="ellipse">
            <a:avLst/>
          </a:prstGeom>
          <a:solidFill>
            <a:srgbClr val="333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Игровая деятельность детей с целью освоения социальных ролей</a:t>
            </a:r>
          </a:p>
        </p:txBody>
      </p:sp>
      <p:sp>
        <p:nvSpPr>
          <p:cNvPr id="2" name="Пятно 1 1"/>
          <p:cNvSpPr/>
          <p:nvPr/>
        </p:nvSpPr>
        <p:spPr>
          <a:xfrm>
            <a:off x="1857356" y="285728"/>
            <a:ext cx="5357850" cy="5429288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Основные направления реализации ОО «Социально – коммуникативное развитие»</a:t>
            </a:r>
            <a:endParaRPr lang="ru-RU" sz="2400" u="sng" dirty="0"/>
          </a:p>
        </p:txBody>
      </p:sp>
      <p:sp>
        <p:nvSpPr>
          <p:cNvPr id="22" name="Овал 21"/>
          <p:cNvSpPr/>
          <p:nvPr/>
        </p:nvSpPr>
        <p:spPr>
          <a:xfrm>
            <a:off x="6500826" y="4357694"/>
            <a:ext cx="2428892" cy="2286016"/>
          </a:xfrm>
          <a:prstGeom prst="ellipse">
            <a:avLst/>
          </a:prstGeom>
          <a:solidFill>
            <a:srgbClr val="333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Патриотическое воспитание</a:t>
            </a:r>
          </a:p>
        </p:txBody>
      </p:sp>
      <p:pic>
        <p:nvPicPr>
          <p:cNvPr id="14" name="Рисунок 13" descr="10703573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8860" y="5008908"/>
            <a:ext cx="4214842" cy="1849092"/>
          </a:xfrm>
          <a:prstGeom prst="rect">
            <a:avLst/>
          </a:prstGeom>
        </p:spPr>
      </p:pic>
      <p:sp>
        <p:nvSpPr>
          <p:cNvPr id="23" name="Блок-схема: узел 22"/>
          <p:cNvSpPr/>
          <p:nvPr/>
        </p:nvSpPr>
        <p:spPr>
          <a:xfrm>
            <a:off x="571472" y="3000372"/>
            <a:ext cx="457200" cy="457200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Блок-схема: узел 23"/>
          <p:cNvSpPr/>
          <p:nvPr/>
        </p:nvSpPr>
        <p:spPr>
          <a:xfrm>
            <a:off x="5429256" y="4500570"/>
            <a:ext cx="457200" cy="457200"/>
          </a:xfrm>
          <a:prstGeom prst="flowChartConnector">
            <a:avLst/>
          </a:prstGeom>
          <a:solidFill>
            <a:srgbClr val="FF99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Блок-схема: узел 24"/>
          <p:cNvSpPr/>
          <p:nvPr/>
        </p:nvSpPr>
        <p:spPr>
          <a:xfrm>
            <a:off x="6929454" y="285728"/>
            <a:ext cx="457200" cy="457200"/>
          </a:xfrm>
          <a:prstGeom prst="flowChartConnector">
            <a:avLst/>
          </a:prstGeom>
          <a:solidFill>
            <a:srgbClr val="66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Блок-схема: узел 25"/>
          <p:cNvSpPr/>
          <p:nvPr/>
        </p:nvSpPr>
        <p:spPr>
          <a:xfrm>
            <a:off x="3143240" y="285728"/>
            <a:ext cx="457200" cy="457200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Блок-схема: узел 26"/>
          <p:cNvSpPr/>
          <p:nvPr/>
        </p:nvSpPr>
        <p:spPr>
          <a:xfrm>
            <a:off x="8286776" y="3643314"/>
            <a:ext cx="457200" cy="457200"/>
          </a:xfrm>
          <a:prstGeom prst="flowChartConnector">
            <a:avLst/>
          </a:prstGeom>
          <a:solidFill>
            <a:srgbClr val="66FF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Блок-схема: узел 27"/>
          <p:cNvSpPr/>
          <p:nvPr/>
        </p:nvSpPr>
        <p:spPr>
          <a:xfrm>
            <a:off x="2143108" y="6072206"/>
            <a:ext cx="457200" cy="457200"/>
          </a:xfrm>
          <a:prstGeom prst="flowChartConnector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  <p:bldP spid="15" grpId="0" animBg="1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5729"/>
            <a:ext cx="7772400" cy="928693"/>
          </a:xfrm>
        </p:spPr>
        <p:txBody>
          <a:bodyPr/>
          <a:lstStyle/>
          <a:p>
            <a:r>
              <a:rPr lang="ru-RU" b="1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Формы работы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1142984"/>
            <a:ext cx="8429684" cy="5214974"/>
          </a:xfrm>
        </p:spPr>
        <p:txBody>
          <a:bodyPr>
            <a:noAutofit/>
          </a:bodyPr>
          <a:lstStyle/>
          <a:p>
            <a:pPr marL="514350" indent="-514350" algn="l">
              <a:buFont typeface="Wingdings" pitchFamily="2" charset="2"/>
              <a:buChar char="Ø"/>
            </a:pPr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Образовательная деятельность (ОД)</a:t>
            </a:r>
          </a:p>
          <a:p>
            <a:pPr marL="514350" indent="-514350" algn="l">
              <a:buFont typeface="Wingdings" pitchFamily="2" charset="2"/>
              <a:buChar char="Ø"/>
            </a:pPr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Проблемные ситуации </a:t>
            </a:r>
          </a:p>
          <a:p>
            <a:pPr marL="514350" indent="-514350" algn="l">
              <a:buFont typeface="Wingdings" pitchFamily="2" charset="2"/>
              <a:buChar char="Ø"/>
            </a:pPr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Поисково – творческие задания </a:t>
            </a:r>
          </a:p>
          <a:p>
            <a:pPr marL="514350" indent="-514350" algn="l">
              <a:buFont typeface="Wingdings" pitchFamily="2" charset="2"/>
              <a:buChar char="Ø"/>
            </a:pPr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Сюжетно – ролевые, досуговые, обучающие,</a:t>
            </a:r>
          </a:p>
          <a:p>
            <a:pPr marL="514350" indent="-514350" algn="l"/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народные и дидактические игры</a:t>
            </a:r>
          </a:p>
          <a:p>
            <a:pPr marL="514350" indent="-514350" algn="l">
              <a:buFont typeface="Wingdings" pitchFamily="2" charset="2"/>
              <a:buChar char="Ø"/>
            </a:pPr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Познавательные беседы</a:t>
            </a:r>
          </a:p>
          <a:p>
            <a:pPr marL="514350" indent="-514350" algn="l">
              <a:buFont typeface="Wingdings" pitchFamily="2" charset="2"/>
              <a:buChar char="Ø"/>
            </a:pPr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Просмотр видеофильмов</a:t>
            </a:r>
          </a:p>
          <a:p>
            <a:pPr marL="514350" indent="-514350" algn="l">
              <a:buFont typeface="Wingdings" pitchFamily="2" charset="2"/>
              <a:buChar char="Ø"/>
            </a:pPr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Театрализованные постановки</a:t>
            </a:r>
          </a:p>
          <a:p>
            <a:pPr marL="514350" indent="-514350" algn="l">
              <a:buFont typeface="Wingdings" pitchFamily="2" charset="2"/>
              <a:buChar char="Ø"/>
            </a:pPr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Музыкальные досуги, развлечения</a:t>
            </a:r>
          </a:p>
          <a:p>
            <a:pPr marL="514350" indent="-514350" algn="l">
              <a:buFont typeface="Wingdings" pitchFamily="2" charset="2"/>
              <a:buChar char="Ø"/>
            </a:pPr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Интерактивные игры, презентации и др. </a:t>
            </a:r>
          </a:p>
          <a:p>
            <a:pPr marL="514350" indent="-514350" algn="l">
              <a:buFont typeface="Wingdings" pitchFamily="2" charset="2"/>
              <a:buChar char="Ø"/>
            </a:pPr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Экскурсии</a:t>
            </a:r>
          </a:p>
          <a:p>
            <a:pPr marL="514350" indent="-514350" algn="l">
              <a:buFont typeface="Wingdings" pitchFamily="2" charset="2"/>
              <a:buChar char="Ø"/>
            </a:pPr>
            <a:r>
              <a:rPr lang="ru-RU" sz="24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Музейная педагогика и краеведение.</a:t>
            </a:r>
          </a:p>
        </p:txBody>
      </p:sp>
      <p:pic>
        <p:nvPicPr>
          <p:cNvPr id="4" name="Рисунок 3" descr="hello_html_m46d83c8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3702" y="109440"/>
            <a:ext cx="2500298" cy="663911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357167"/>
            <a:ext cx="8643998" cy="1143007"/>
          </a:xfrm>
        </p:spPr>
        <p:txBody>
          <a:bodyPr>
            <a:normAutofit fontScale="90000"/>
          </a:bodyPr>
          <a:lstStyle/>
          <a:p>
            <a:r>
              <a:rPr lang="ru-RU" b="1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Игры по социально – коммуникативному развитию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1785926"/>
            <a:ext cx="8572560" cy="4714908"/>
          </a:xfrm>
        </p:spPr>
        <p:txBody>
          <a:bodyPr>
            <a:normAutofit fontScale="85000" lnSpcReduction="20000"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РАЗВИТИЕ ЭМОЦИОНАЛЬНОЙ СФЕРЫ</a:t>
            </a:r>
          </a:p>
          <a:p>
            <a:pPr algn="just">
              <a:buFont typeface="Wingdings" pitchFamily="2" charset="2"/>
              <a:buChar char="Ø"/>
            </a:pPr>
            <a:r>
              <a:rPr lang="ru-RU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РАЗВИТИЕ КОММУНИКАТИВНЫХ СПОСОБНОСТЕЙ</a:t>
            </a:r>
          </a:p>
          <a:p>
            <a:pPr algn="just">
              <a:buFont typeface="Wingdings" pitchFamily="2" charset="2"/>
              <a:buChar char="Ø"/>
            </a:pPr>
            <a:r>
              <a:rPr lang="ru-RU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ИНТЕРАКТИВНЫЕ ИГРЫ, НАПРАВЛЕННЫЕ НА СПЛОЧЕННОСТЬ,СОТРУДНИЧЕСТВО</a:t>
            </a:r>
          </a:p>
          <a:p>
            <a:pPr algn="just">
              <a:buFont typeface="Wingdings" pitchFamily="2" charset="2"/>
              <a:buChar char="Ø"/>
            </a:pPr>
            <a:r>
              <a:rPr lang="ru-RU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ИГРЫ, НАПРВЛЕННЫЕ НА ОБУЧЕНИЕ ЭФФЕКТИВНЫМ СПОСОБАМ ОБЩЕНИЯ</a:t>
            </a:r>
          </a:p>
          <a:p>
            <a:pPr algn="just">
              <a:buFont typeface="Wingdings" pitchFamily="2" charset="2"/>
              <a:buChar char="Ø"/>
            </a:pPr>
            <a:r>
              <a:rPr lang="ru-RU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ИГРЫ, НАПРАВЛЕННЫЕ НА СНЯТИЕ КОНФЛИКТНОСТИ</a:t>
            </a:r>
          </a:p>
          <a:p>
            <a:pPr algn="just">
              <a:buFont typeface="Wingdings" pitchFamily="2" charset="2"/>
              <a:buChar char="Ø"/>
            </a:pPr>
            <a:r>
              <a:rPr lang="ru-RU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ИГРЫ, НАПРАВЛЕННЫЕ НА ФОРМИРОВАНИЕ ДОБРОЖЕЛАТЕЛЬНОГО ОТНОШЕНИЯ К СВЕРСТНИКАМ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000108"/>
            <a:ext cx="8643997" cy="5643602"/>
          </a:xfrm>
        </p:spPr>
        <p:txBody>
          <a:bodyPr>
            <a:normAutofit/>
          </a:bodyPr>
          <a:lstStyle/>
          <a:p>
            <a:r>
              <a:rPr lang="ru-RU" sz="2000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4291"/>
            <a:ext cx="7772400" cy="714379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4400" b="1" i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Работа с родителями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85720" y="1357298"/>
            <a:ext cx="3857652" cy="1071570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/>
              <a:t> </a:t>
            </a:r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Консультации</a:t>
            </a:r>
          </a:p>
          <a:p>
            <a:pPr algn="ctr"/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Беседы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85720" y="2643182"/>
            <a:ext cx="3857652" cy="1143008"/>
          </a:xfrm>
          <a:prstGeom prst="roundRect">
            <a:avLst/>
          </a:prstGeom>
          <a:solidFill>
            <a:srgbClr val="66FF66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Родительские собрания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85720" y="4000504"/>
            <a:ext cx="3857652" cy="1071570"/>
          </a:xfrm>
          <a:prstGeom prst="roundRect">
            <a:avLst/>
          </a:prstGeom>
          <a:solidFill>
            <a:srgbClr val="FF99CC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Оформление наглядного материала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85720" y="5429264"/>
            <a:ext cx="3857652" cy="1071570"/>
          </a:xfrm>
          <a:prstGeom prst="roundRect">
            <a:avLst/>
          </a:prstGeom>
          <a:solidFill>
            <a:srgbClr val="66FFFF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Конкурсы </a:t>
            </a:r>
          </a:p>
          <a:p>
            <a:pPr algn="ctr"/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Выставки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072066" y="1285860"/>
            <a:ext cx="3857652" cy="1071570"/>
          </a:xfrm>
          <a:prstGeom prst="roundRect">
            <a:avLst/>
          </a:prstGeom>
          <a:solidFill>
            <a:srgbClr val="CC99FF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i="1" dirty="0"/>
              <a:t> </a:t>
            </a:r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Совместная деятельность, проекты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072066" y="2643182"/>
            <a:ext cx="3857652" cy="107157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Проведение спортивных, музыкальных праздников</a:t>
            </a:r>
          </a:p>
        </p:txBody>
      </p:sp>
      <p:pic>
        <p:nvPicPr>
          <p:cNvPr id="27" name="Рисунок 26" descr="0_f61b4_1c94f6e1_orig-1024x7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9190" y="4071942"/>
            <a:ext cx="3786214" cy="25882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768</TotalTime>
  <Words>407</Words>
  <Application>Microsoft Office PowerPoint</Application>
  <PresentationFormat>Экран (4:3)</PresentationFormat>
  <Paragraphs>59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Times New Roman</vt:lpstr>
      <vt:lpstr>Wingdings</vt:lpstr>
      <vt:lpstr>Тема Office</vt:lpstr>
      <vt:lpstr> Социально – коммуникативное развитие детей младшего дошкольного возраста посредством игры   </vt:lpstr>
      <vt:lpstr>Презентация PowerPoint</vt:lpstr>
      <vt:lpstr>ФГОС ДО</vt:lpstr>
      <vt:lpstr>Цель </vt:lpstr>
      <vt:lpstr>Задачи</vt:lpstr>
      <vt:lpstr>Презентация PowerPoint</vt:lpstr>
      <vt:lpstr>Формы работы</vt:lpstr>
      <vt:lpstr> Игры по социально – коммуникативному развитию</vt:lpstr>
      <vt:lpstr>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 развитие</dc:title>
  <dc:creator>Алёна</dc:creator>
  <cp:lastModifiedBy>RePack by Diakov</cp:lastModifiedBy>
  <cp:revision>93</cp:revision>
  <dcterms:modified xsi:type="dcterms:W3CDTF">2023-06-15T10:33:19Z</dcterms:modified>
</cp:coreProperties>
</file>