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8" r:id="rId2"/>
    <p:sldId id="260" r:id="rId3"/>
    <p:sldId id="292" r:id="rId4"/>
    <p:sldId id="263" r:id="rId5"/>
    <p:sldId id="268" r:id="rId6"/>
    <p:sldId id="285" r:id="rId7"/>
    <p:sldId id="269" r:id="rId8"/>
    <p:sldId id="291" r:id="rId9"/>
    <p:sldId id="290" r:id="rId10"/>
    <p:sldId id="293" r:id="rId11"/>
    <p:sldId id="273" r:id="rId12"/>
    <p:sldId id="274" r:id="rId13"/>
    <p:sldId id="294" r:id="rId14"/>
    <p:sldId id="295" r:id="rId15"/>
    <p:sldId id="296" r:id="rId16"/>
    <p:sldId id="300" r:id="rId17"/>
    <p:sldId id="301" r:id="rId18"/>
    <p:sldId id="302" r:id="rId19"/>
    <p:sldId id="286" r:id="rId20"/>
    <p:sldId id="297" r:id="rId21"/>
    <p:sldId id="270" r:id="rId22"/>
    <p:sldId id="279" r:id="rId23"/>
    <p:sldId id="299" r:id="rId24"/>
    <p:sldId id="29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BFD"/>
    <a:srgbClr val="FFFFFF"/>
    <a:srgbClr val="F5F9FD"/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03" autoAdjust="0"/>
    <p:restoredTop sz="96433" autoAdjust="0"/>
  </p:normalViewPr>
  <p:slideViewPr>
    <p:cSldViewPr snapToGrid="0">
      <p:cViewPr varScale="1">
        <p:scale>
          <a:sx n="67" d="100"/>
          <a:sy n="67" d="100"/>
        </p:scale>
        <p:origin x="84" y="9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59433-B91E-42D7-94E8-9AAF4B54F7F1}" type="datetimeFigureOut">
              <a:rPr lang="ru-RU" smtClean="0"/>
              <a:t>05.03.2021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70D46-6E04-4512-AEA1-45804B2A53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21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0D46-6E04-4512-AEA1-45804B2A533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4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-80682" y="-62753"/>
            <a:ext cx="12362329" cy="7010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2011681"/>
            <a:ext cx="9144000" cy="1498282"/>
          </a:xfrm>
        </p:spPr>
        <p:txBody>
          <a:bodyPr anchor="b">
            <a:normAutofit/>
          </a:bodyPr>
          <a:lstStyle>
            <a:lvl1pPr algn="ctr">
              <a:defRPr sz="5400" spc="3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spc="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059170"/>
            <a:ext cx="2743200" cy="365125"/>
          </a:xfrm>
        </p:spPr>
        <p:txBody>
          <a:bodyPr/>
          <a:lstStyle>
            <a:lvl1pPr algn="ctr">
              <a:defRPr sz="1800"/>
            </a:lvl1pPr>
          </a:lstStyle>
          <a:p>
            <a:r>
              <a:rPr lang="ru-RU" dirty="0" smtClean="0"/>
              <a:t>Екатеринбург, 2020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07" y="252313"/>
            <a:ext cx="547586" cy="553062"/>
          </a:xfrm>
          <a:prstGeom prst="rect">
            <a:avLst/>
          </a:prstGeom>
        </p:spPr>
      </p:pic>
      <p:sp>
        <p:nvSpPr>
          <p:cNvPr id="19" name="Прямоугольник 18"/>
          <p:cNvSpPr/>
          <p:nvPr userDrawn="1"/>
        </p:nvSpPr>
        <p:spPr>
          <a:xfrm>
            <a:off x="3048000" y="89745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ГАОУ ДПО СВЕРДЛОВСКОЙ ОБЛАСТИ</a:t>
            </a:r>
          </a:p>
          <a:p>
            <a:pPr algn="ctr"/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«ИНСТИТУТ РАЗВИТИЯ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16377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" grpId="0"/>
      <p:bldP spid="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95034" y="6356350"/>
            <a:ext cx="2743200" cy="365125"/>
          </a:xfrm>
        </p:spPr>
        <p:txBody>
          <a:bodyPr/>
          <a:lstStyle/>
          <a:p>
            <a:fld id="{65A5F8D1-4149-4E49-A901-823A886AC39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98923" y="304800"/>
            <a:ext cx="8739311" cy="777566"/>
          </a:xfrm>
        </p:spPr>
        <p:txBody>
          <a:bodyPr anchor="b">
            <a:noAutofit/>
          </a:bodyPr>
          <a:lstStyle>
            <a:lvl1pPr>
              <a:defRPr sz="44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 1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2198924" y="1957795"/>
            <a:ext cx="8739311" cy="3964341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600"/>
              </a:spcBef>
              <a:defRPr sz="32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30000"/>
              </a:lnSpc>
              <a:spcBef>
                <a:spcPts val="600"/>
              </a:spcBef>
              <a:defRPr sz="2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30000"/>
              </a:lnSpc>
              <a:spcBef>
                <a:spcPts val="600"/>
              </a:spcBef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 rot="10800000" flipH="1">
            <a:off x="10938235" y="1696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 rot="10800000" flipH="1">
            <a:off x="10938235" y="3220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 rot="10800000" flipH="1">
            <a:off x="10938235" y="4744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2198924" y="1246509"/>
            <a:ext cx="8739311" cy="425848"/>
          </a:xfrm>
        </p:spPr>
        <p:txBody>
          <a:bodyPr>
            <a:normAutofit/>
          </a:bodyPr>
          <a:lstStyle>
            <a:lvl1pPr marL="0" indent="0" algn="l">
              <a:buNone/>
              <a:defRPr sz="2000" spc="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4" name="фон"/>
          <p:cNvSpPr/>
          <p:nvPr userDrawn="1"/>
        </p:nvSpPr>
        <p:spPr>
          <a:xfrm>
            <a:off x="0" y="0"/>
            <a:ext cx="139147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17" y="6315611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015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 animBg="1"/>
      <p:bldP spid="9" grpId="0" animBg="1"/>
      <p:bldP spid="12" grpId="0" animBg="1"/>
      <p:bldP spid="1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95034" y="6356350"/>
            <a:ext cx="2743200" cy="365125"/>
          </a:xfrm>
        </p:spPr>
        <p:txBody>
          <a:bodyPr/>
          <a:lstStyle/>
          <a:p>
            <a:fld id="{65A5F8D1-4149-4E49-A901-823A886AC39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 rot="10800000" flipH="1">
            <a:off x="10938235" y="1696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 rot="10800000" flipH="1">
            <a:off x="10938235" y="3220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 rot="10800000" flipH="1">
            <a:off x="10938235" y="4744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98923" y="304800"/>
            <a:ext cx="8739311" cy="777566"/>
          </a:xfrm>
        </p:spPr>
        <p:txBody>
          <a:bodyPr anchor="b">
            <a:noAutofit/>
          </a:bodyPr>
          <a:lstStyle>
            <a:lvl1pPr>
              <a:defRPr sz="44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 1</a:t>
            </a:r>
            <a:endParaRPr lang="ru-RU" dirty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2198924" y="1957795"/>
            <a:ext cx="8739311" cy="3964341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600"/>
              </a:spcBef>
              <a:defRPr sz="32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30000"/>
              </a:lnSpc>
              <a:spcBef>
                <a:spcPts val="600"/>
              </a:spcBef>
              <a:defRPr sz="2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30000"/>
              </a:lnSpc>
              <a:spcBef>
                <a:spcPts val="600"/>
              </a:spcBef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2198924" y="1246509"/>
            <a:ext cx="8739311" cy="425848"/>
          </a:xfrm>
        </p:spPr>
        <p:txBody>
          <a:bodyPr>
            <a:normAutofit/>
          </a:bodyPr>
          <a:lstStyle>
            <a:lvl1pPr marL="0" indent="0" algn="l">
              <a:buNone/>
              <a:defRPr sz="2000" spc="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7" name="Цветной блок"/>
          <p:cNvSpPr/>
          <p:nvPr userDrawn="1"/>
        </p:nvSpPr>
        <p:spPr>
          <a:xfrm>
            <a:off x="0" y="0"/>
            <a:ext cx="1360723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356" y="6274874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35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/>
      <p:bldP spid="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78684" y="304800"/>
            <a:ext cx="10371398" cy="777566"/>
          </a:xfrm>
        </p:spPr>
        <p:txBody>
          <a:bodyPr anchor="b">
            <a:noAutofit/>
          </a:bodyPr>
          <a:lstStyle>
            <a:lvl1pPr>
              <a:defRPr sz="44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 1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778685" y="1342417"/>
            <a:ext cx="10371397" cy="505838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600"/>
              </a:spcBef>
              <a:defRPr sz="32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30000"/>
              </a:lnSpc>
              <a:spcBef>
                <a:spcPts val="600"/>
              </a:spcBef>
              <a:defRPr sz="2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30000"/>
              </a:lnSpc>
              <a:spcBef>
                <a:spcPts val="600"/>
              </a:spcBef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356" y="6291036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455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ой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2"/>
          <p:cNvSpPr>
            <a:spLocks noGrp="1"/>
          </p:cNvSpPr>
          <p:nvPr>
            <p:ph type="pic" sz="quarter" idx="11" hasCustomPrompt="1"/>
          </p:nvPr>
        </p:nvSpPr>
        <p:spPr>
          <a:xfrm>
            <a:off x="6238121" y="3886199"/>
            <a:ext cx="5953878" cy="2190511"/>
          </a:xfrm>
          <a:custGeom>
            <a:avLst/>
            <a:gdLst/>
            <a:ahLst/>
            <a:cxnLst/>
            <a:rect l="l" t="t" r="r" b="b"/>
            <a:pathLst>
              <a:path w="8930042" h="3285766">
                <a:moveTo>
                  <a:pt x="1032594" y="0"/>
                </a:moveTo>
                <a:lnTo>
                  <a:pt x="8930042" y="0"/>
                </a:lnTo>
                <a:lnTo>
                  <a:pt x="8930042" y="3278042"/>
                </a:lnTo>
                <a:lnTo>
                  <a:pt x="1035115" y="3278042"/>
                </a:lnTo>
                <a:lnTo>
                  <a:pt x="1035115" y="3285766"/>
                </a:lnTo>
                <a:lnTo>
                  <a:pt x="1032681" y="3278042"/>
                </a:lnTo>
                <a:lnTo>
                  <a:pt x="1032594" y="3278042"/>
                </a:lnTo>
                <a:lnTo>
                  <a:pt x="1032594" y="3277764"/>
                </a:lnTo>
                <a:lnTo>
                  <a:pt x="0" y="401"/>
                </a:lnTo>
                <a:lnTo>
                  <a:pt x="1032594" y="401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kumimoji="1" lang="en-US" altLang="ja-JP" dirty="0" smtClean="0"/>
              <a:t>  </a:t>
            </a:r>
            <a:r>
              <a:rPr kumimoji="1" lang="ru-RU" altLang="ja-JP" dirty="0" smtClean="0"/>
              <a:t>рисунок</a:t>
            </a:r>
            <a:endParaRPr kumimoji="1" lang="ja-JP" altLang="en-US" dirty="0"/>
          </a:p>
        </p:txBody>
      </p:sp>
      <p:grpSp>
        <p:nvGrpSpPr>
          <p:cNvPr id="9" name="Цветной блок"/>
          <p:cNvGrpSpPr/>
          <p:nvPr userDrawn="1"/>
        </p:nvGrpSpPr>
        <p:grpSpPr>
          <a:xfrm>
            <a:off x="0" y="0"/>
            <a:ext cx="7176213" cy="6856414"/>
            <a:chOff x="0" y="0"/>
            <a:chExt cx="10763386" cy="10284621"/>
          </a:xfrm>
          <a:solidFill>
            <a:schemeClr val="bg2">
              <a:lumMod val="50000"/>
            </a:schemeClr>
          </a:solidFill>
        </p:grpSpPr>
        <p:sp>
          <p:nvSpPr>
            <p:cNvPr id="6" name="Треугольник"/>
            <p:cNvSpPr/>
            <p:nvPr userDrawn="1"/>
          </p:nvSpPr>
          <p:spPr>
            <a:xfrm>
              <a:off x="7523026" y="0"/>
              <a:ext cx="3240360" cy="1028462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"/>
            <p:cNvSpPr/>
            <p:nvPr userDrawn="1"/>
          </p:nvSpPr>
          <p:spPr>
            <a:xfrm>
              <a:off x="0" y="0"/>
              <a:ext cx="7523026" cy="102780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14" name="Рисунок 1"/>
          <p:cNvSpPr>
            <a:spLocks noGrp="1"/>
          </p:cNvSpPr>
          <p:nvPr>
            <p:ph type="pic" sz="quarter" idx="10" hasCustomPrompt="1"/>
          </p:nvPr>
        </p:nvSpPr>
        <p:spPr>
          <a:xfrm>
            <a:off x="1681" y="788708"/>
            <a:ext cx="5952833" cy="2186926"/>
          </a:xfrm>
          <a:custGeom>
            <a:avLst/>
            <a:gdLst/>
            <a:ahLst/>
            <a:cxnLst/>
            <a:rect l="l" t="t" r="r" b="b"/>
            <a:pathLst>
              <a:path w="8928474" h="3280389">
                <a:moveTo>
                  <a:pt x="7894927" y="0"/>
                </a:moveTo>
                <a:lnTo>
                  <a:pt x="7897361" y="7724"/>
                </a:lnTo>
                <a:lnTo>
                  <a:pt x="7897448" y="7724"/>
                </a:lnTo>
                <a:lnTo>
                  <a:pt x="7897448" y="8002"/>
                </a:lnTo>
                <a:lnTo>
                  <a:pt x="8928474" y="3280389"/>
                </a:lnTo>
                <a:lnTo>
                  <a:pt x="0" y="3280389"/>
                </a:lnTo>
                <a:lnTo>
                  <a:pt x="0" y="7724"/>
                </a:lnTo>
                <a:lnTo>
                  <a:pt x="7894927" y="7724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ru-RU" altLang="ja-JP" dirty="0" smtClean="0"/>
              <a:t>рисунок</a:t>
            </a:r>
            <a:endParaRPr kumimoji="1" lang="ja-JP" altLang="en-US" dirty="0"/>
          </a:p>
        </p:txBody>
      </p:sp>
      <p:sp>
        <p:nvSpPr>
          <p:cNvPr id="20" name="Заголовок"/>
          <p:cNvSpPr>
            <a:spLocks noGrp="1"/>
          </p:cNvSpPr>
          <p:nvPr>
            <p:ph type="body" sz="quarter" idx="16" hasCustomPrompt="1"/>
          </p:nvPr>
        </p:nvSpPr>
        <p:spPr>
          <a:xfrm>
            <a:off x="424878" y="3066144"/>
            <a:ext cx="5282151" cy="202514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</a:p>
          <a:p>
            <a:pPr lvl="0"/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21" name="Абзац"/>
          <p:cNvSpPr>
            <a:spLocks noGrp="1"/>
          </p:cNvSpPr>
          <p:nvPr>
            <p:ph type="body" sz="quarter" idx="17" hasCustomPrompt="1"/>
          </p:nvPr>
        </p:nvSpPr>
        <p:spPr>
          <a:xfrm>
            <a:off x="6529874" y="666044"/>
            <a:ext cx="5282151" cy="2983089"/>
          </a:xfr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altLang="ja-JP" dirty="0" smtClean="0"/>
              <a:t>образец текста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356" y="6313776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290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1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1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1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, заголовок, подзаголовок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Цветной блок"/>
          <p:cNvGrpSpPr/>
          <p:nvPr userDrawn="1"/>
        </p:nvGrpSpPr>
        <p:grpSpPr>
          <a:xfrm>
            <a:off x="0" y="0"/>
            <a:ext cx="6128657" cy="6856414"/>
            <a:chOff x="0" y="0"/>
            <a:chExt cx="10763386" cy="10284621"/>
          </a:xfrm>
          <a:solidFill>
            <a:schemeClr val="bg2">
              <a:lumMod val="50000"/>
            </a:schemeClr>
          </a:solidFill>
        </p:grpSpPr>
        <p:sp>
          <p:nvSpPr>
            <p:cNvPr id="6" name="2"/>
            <p:cNvSpPr/>
            <p:nvPr userDrawn="1"/>
          </p:nvSpPr>
          <p:spPr>
            <a:xfrm>
              <a:off x="7523026" y="0"/>
              <a:ext cx="3240360" cy="1028462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1"/>
            <p:cNvSpPr/>
            <p:nvPr userDrawn="1"/>
          </p:nvSpPr>
          <p:spPr>
            <a:xfrm>
              <a:off x="0" y="0"/>
              <a:ext cx="7523026" cy="102780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14" name="Изображение"/>
          <p:cNvSpPr>
            <a:spLocks noGrp="1"/>
          </p:cNvSpPr>
          <p:nvPr>
            <p:ph type="pic" sz="quarter" idx="10" hasCustomPrompt="1"/>
          </p:nvPr>
        </p:nvSpPr>
        <p:spPr>
          <a:xfrm>
            <a:off x="1682" y="788708"/>
            <a:ext cx="5081948" cy="2186926"/>
          </a:xfrm>
          <a:custGeom>
            <a:avLst/>
            <a:gdLst/>
            <a:ahLst/>
            <a:cxnLst/>
            <a:rect l="l" t="t" r="r" b="b"/>
            <a:pathLst>
              <a:path w="8928474" h="3280389">
                <a:moveTo>
                  <a:pt x="7894927" y="0"/>
                </a:moveTo>
                <a:lnTo>
                  <a:pt x="7897361" y="7724"/>
                </a:lnTo>
                <a:lnTo>
                  <a:pt x="7897448" y="7724"/>
                </a:lnTo>
                <a:lnTo>
                  <a:pt x="7897448" y="8002"/>
                </a:lnTo>
                <a:lnTo>
                  <a:pt x="8928474" y="3280389"/>
                </a:lnTo>
                <a:lnTo>
                  <a:pt x="0" y="3280389"/>
                </a:lnTo>
                <a:lnTo>
                  <a:pt x="0" y="7724"/>
                </a:lnTo>
                <a:lnTo>
                  <a:pt x="7894927" y="7724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ru-RU" altLang="ja-JP" dirty="0" smtClean="0"/>
              <a:t>рисунок</a:t>
            </a:r>
            <a:endParaRPr kumimoji="1" lang="ja-JP" altLang="en-US" dirty="0"/>
          </a:p>
        </p:txBody>
      </p:sp>
      <p:sp>
        <p:nvSpPr>
          <p:cNvPr id="20" name="Заголовок"/>
          <p:cNvSpPr>
            <a:spLocks noGrp="1"/>
          </p:cNvSpPr>
          <p:nvPr>
            <p:ph type="body" sz="quarter" idx="16" hasCustomPrompt="1"/>
          </p:nvPr>
        </p:nvSpPr>
        <p:spPr>
          <a:xfrm>
            <a:off x="424879" y="3066144"/>
            <a:ext cx="4658752" cy="219165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1" name="текст"/>
          <p:cNvSpPr>
            <a:spLocks noGrp="1"/>
          </p:cNvSpPr>
          <p:nvPr>
            <p:ph type="body" sz="quarter" idx="17" hasCustomPrompt="1"/>
          </p:nvPr>
        </p:nvSpPr>
        <p:spPr>
          <a:xfrm>
            <a:off x="6346371" y="788708"/>
            <a:ext cx="5007430" cy="5165778"/>
          </a:xfr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altLang="ja-JP" dirty="0" smtClean="0"/>
              <a:t>образец текста</a:t>
            </a:r>
            <a:endParaRPr lang="en-US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58674" y="6356350"/>
            <a:ext cx="2743200" cy="365125"/>
          </a:xfrm>
        </p:spPr>
        <p:txBody>
          <a:bodyPr/>
          <a:lstStyle/>
          <a:p>
            <a:fld id="{65A5F8D1-4149-4E49-A901-823A886AC39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5429" y="5341515"/>
            <a:ext cx="5257800" cy="700263"/>
          </a:xfrm>
        </p:spPr>
        <p:txBody>
          <a:bodyPr>
            <a:normAutofit/>
          </a:bodyPr>
          <a:lstStyle>
            <a:lvl1pPr marL="0" indent="0" algn="l">
              <a:buNone/>
              <a:defRPr sz="2000" spc="6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356" y="6291033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94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1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1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1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1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Изображение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869858" cy="6858000"/>
          </a:xfrm>
          <a:custGeom>
            <a:avLst/>
            <a:gdLst/>
            <a:ahLst/>
            <a:cxnLst/>
            <a:rect l="l" t="t" r="r" b="b"/>
            <a:pathLst>
              <a:path w="10500547" h="10287000">
                <a:moveTo>
                  <a:pt x="0" y="0"/>
                </a:moveTo>
                <a:lnTo>
                  <a:pt x="7928797" y="0"/>
                </a:lnTo>
                <a:lnTo>
                  <a:pt x="10500547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2000"/>
            </a:lvl1pPr>
          </a:lstStyle>
          <a:p>
            <a:endParaRPr kumimoji="1" lang="ru-RU" altLang="ja-JP" dirty="0" smtClean="0"/>
          </a:p>
          <a:p>
            <a:endParaRPr kumimoji="1" lang="ru-RU" altLang="ja-JP" dirty="0" smtClean="0"/>
          </a:p>
          <a:p>
            <a:endParaRPr kumimoji="1" lang="ru-RU" altLang="ja-JP" dirty="0" smtClean="0"/>
          </a:p>
          <a:p>
            <a:endParaRPr kumimoji="1" lang="ru-RU" altLang="ja-JP" dirty="0" smtClean="0"/>
          </a:p>
          <a:p>
            <a:endParaRPr kumimoji="1" lang="ru-RU" altLang="ja-JP" dirty="0" smtClean="0"/>
          </a:p>
          <a:p>
            <a:endParaRPr kumimoji="1" lang="ru-RU" altLang="ja-JP" dirty="0" smtClean="0"/>
          </a:p>
          <a:p>
            <a:r>
              <a:rPr kumimoji="1" lang="ru-RU" altLang="ja-JP" dirty="0" smtClean="0"/>
              <a:t>Вставить изображение</a:t>
            </a:r>
            <a:endParaRPr kumimoji="1" lang="ja-JP" altLang="en-US" dirty="0"/>
          </a:p>
        </p:txBody>
      </p:sp>
      <p:sp>
        <p:nvSpPr>
          <p:cNvPr id="4" name="номер"/>
          <p:cNvSpPr>
            <a:spLocks noGrp="1"/>
          </p:cNvSpPr>
          <p:nvPr>
            <p:ph type="sldNum" sz="quarter" idx="11"/>
          </p:nvPr>
        </p:nvSpPr>
        <p:spPr>
          <a:xfrm>
            <a:off x="8451979" y="6281532"/>
            <a:ext cx="2743200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69858" y="1126277"/>
            <a:ext cx="5483942" cy="781326"/>
          </a:xfrm>
        </p:spPr>
        <p:txBody>
          <a:bodyPr anchor="b">
            <a:noAutofit/>
          </a:bodyPr>
          <a:lstStyle>
            <a:lvl1pPr>
              <a:defRPr sz="40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2" name="Текст 2"/>
          <p:cNvSpPr>
            <a:spLocks noGrp="1"/>
          </p:cNvSpPr>
          <p:nvPr>
            <p:ph type="body" idx="1"/>
          </p:nvPr>
        </p:nvSpPr>
        <p:spPr>
          <a:xfrm>
            <a:off x="5869858" y="2125524"/>
            <a:ext cx="5483942" cy="3655844"/>
          </a:xfrm>
        </p:spPr>
        <p:txBody>
          <a:bodyPr/>
          <a:lstStyle>
            <a:lvl1pPr marL="0" indent="0">
              <a:buNone/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356" y="6231819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967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/>
      <p:bldP spid="32" grpId="0" build="p">
        <p:tmplLst>
          <p:tmpl lvl="1">
            <p:tnLst>
              <p:par>
                <p:cTn presetID="2" presetClass="entr" presetSubtype="2" accel="2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Цветной блок"/>
          <p:cNvSpPr/>
          <p:nvPr userDrawn="1"/>
        </p:nvSpPr>
        <p:spPr>
          <a:xfrm rot="5400000">
            <a:off x="-279343" y="279343"/>
            <a:ext cx="6858001" cy="6299314"/>
          </a:xfrm>
          <a:custGeom>
            <a:avLst/>
            <a:gdLst>
              <a:gd name="connsiteX0" fmla="*/ 0 w 10287001"/>
              <a:gd name="connsiteY0" fmla="*/ 9448151 h 9448151"/>
              <a:gd name="connsiteX1" fmla="*/ 0 w 10287001"/>
              <a:gd name="connsiteY1" fmla="*/ 304947 h 9448151"/>
              <a:gd name="connsiteX2" fmla="*/ 4966632 w 10287001"/>
              <a:gd name="connsiteY2" fmla="*/ 304947 h 9448151"/>
              <a:gd name="connsiteX3" fmla="*/ 5143501 w 10287001"/>
              <a:gd name="connsiteY3" fmla="*/ 0 h 9448151"/>
              <a:gd name="connsiteX4" fmla="*/ 5320371 w 10287001"/>
              <a:gd name="connsiteY4" fmla="*/ 304947 h 9448151"/>
              <a:gd name="connsiteX5" fmla="*/ 10287001 w 10287001"/>
              <a:gd name="connsiteY5" fmla="*/ 304947 h 9448151"/>
              <a:gd name="connsiteX6" fmla="*/ 10287001 w 10287001"/>
              <a:gd name="connsiteY6" fmla="*/ 9448151 h 94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7001" h="9448151">
                <a:moveTo>
                  <a:pt x="0" y="9448151"/>
                </a:moveTo>
                <a:lnTo>
                  <a:pt x="0" y="304947"/>
                </a:lnTo>
                <a:lnTo>
                  <a:pt x="4966632" y="304947"/>
                </a:lnTo>
                <a:lnTo>
                  <a:pt x="5143501" y="0"/>
                </a:lnTo>
                <a:lnTo>
                  <a:pt x="5320371" y="304947"/>
                </a:lnTo>
                <a:lnTo>
                  <a:pt x="10287001" y="304947"/>
                </a:lnTo>
                <a:lnTo>
                  <a:pt x="10287001" y="944815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200" dirty="0">
              <a:solidFill>
                <a:schemeClr val="tx1"/>
              </a:solidFill>
            </a:endParaRPr>
          </a:p>
        </p:txBody>
      </p:sp>
      <p:sp>
        <p:nvSpPr>
          <p:cNvPr id="6" name="Заголовок"/>
          <p:cNvSpPr>
            <a:spLocks noGrp="1"/>
          </p:cNvSpPr>
          <p:nvPr>
            <p:ph type="body" sz="quarter" idx="15" hasCustomPrompt="1"/>
          </p:nvPr>
        </p:nvSpPr>
        <p:spPr>
          <a:xfrm>
            <a:off x="304854" y="1358770"/>
            <a:ext cx="5551098" cy="4260473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5867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altLang="ja-JP" dirty="0" smtClean="0"/>
              <a:t>ЗАГОЛОВОК</a:t>
            </a:r>
            <a:endParaRPr lang="en-US" dirty="0"/>
          </a:p>
        </p:txBody>
      </p:sp>
      <p:sp>
        <p:nvSpPr>
          <p:cNvPr id="8" name="текст"/>
          <p:cNvSpPr>
            <a:spLocks noGrp="1"/>
          </p:cNvSpPr>
          <p:nvPr>
            <p:ph type="body" sz="quarter" idx="23" hasCustomPrompt="1"/>
          </p:nvPr>
        </p:nvSpPr>
        <p:spPr>
          <a:xfrm>
            <a:off x="6576094" y="773706"/>
            <a:ext cx="5101010" cy="531059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altLang="ja-JP" dirty="0" smtClean="0"/>
              <a:t>текст</a:t>
            </a:r>
            <a:endParaRPr lang="en-US" altLang="ja-JP" dirty="0" smtClean="0"/>
          </a:p>
        </p:txBody>
      </p:sp>
      <p:sp>
        <p:nvSpPr>
          <p:cNvPr id="11" name="Прямоугольник 10"/>
          <p:cNvSpPr/>
          <p:nvPr userDrawn="1"/>
        </p:nvSpPr>
        <p:spPr>
          <a:xfrm rot="10800000" flipH="1">
            <a:off x="10938235" y="1696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 rot="10800000" flipH="1">
            <a:off x="10938235" y="3220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 rot="10800000" flipH="1">
            <a:off x="10938235" y="4744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356" y="6231819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218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p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Цветной блок"/>
          <p:cNvSpPr/>
          <p:nvPr userDrawn="1"/>
        </p:nvSpPr>
        <p:spPr>
          <a:xfrm rot="5400000">
            <a:off x="-279343" y="279343"/>
            <a:ext cx="6858001" cy="6299314"/>
          </a:xfrm>
          <a:custGeom>
            <a:avLst/>
            <a:gdLst>
              <a:gd name="connsiteX0" fmla="*/ 0 w 10287001"/>
              <a:gd name="connsiteY0" fmla="*/ 9448151 h 9448151"/>
              <a:gd name="connsiteX1" fmla="*/ 0 w 10287001"/>
              <a:gd name="connsiteY1" fmla="*/ 304947 h 9448151"/>
              <a:gd name="connsiteX2" fmla="*/ 4966632 w 10287001"/>
              <a:gd name="connsiteY2" fmla="*/ 304947 h 9448151"/>
              <a:gd name="connsiteX3" fmla="*/ 5143501 w 10287001"/>
              <a:gd name="connsiteY3" fmla="*/ 0 h 9448151"/>
              <a:gd name="connsiteX4" fmla="*/ 5320371 w 10287001"/>
              <a:gd name="connsiteY4" fmla="*/ 304947 h 9448151"/>
              <a:gd name="connsiteX5" fmla="*/ 10287001 w 10287001"/>
              <a:gd name="connsiteY5" fmla="*/ 304947 h 9448151"/>
              <a:gd name="connsiteX6" fmla="*/ 10287001 w 10287001"/>
              <a:gd name="connsiteY6" fmla="*/ 9448151 h 94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7001" h="9448151">
                <a:moveTo>
                  <a:pt x="0" y="9448151"/>
                </a:moveTo>
                <a:lnTo>
                  <a:pt x="0" y="304947"/>
                </a:lnTo>
                <a:lnTo>
                  <a:pt x="4966632" y="304947"/>
                </a:lnTo>
                <a:lnTo>
                  <a:pt x="5143501" y="0"/>
                </a:lnTo>
                <a:lnTo>
                  <a:pt x="5320371" y="304947"/>
                </a:lnTo>
                <a:lnTo>
                  <a:pt x="10287001" y="304947"/>
                </a:lnTo>
                <a:lnTo>
                  <a:pt x="10287001" y="944815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200" dirty="0">
              <a:solidFill>
                <a:schemeClr val="tx1"/>
              </a:solidFill>
            </a:endParaRPr>
          </a:p>
        </p:txBody>
      </p:sp>
      <p:sp>
        <p:nvSpPr>
          <p:cNvPr id="8" name="Текст"/>
          <p:cNvSpPr>
            <a:spLocks noGrp="1"/>
          </p:cNvSpPr>
          <p:nvPr>
            <p:ph type="body" sz="quarter" idx="23" hasCustomPrompt="1"/>
          </p:nvPr>
        </p:nvSpPr>
        <p:spPr>
          <a:xfrm>
            <a:off x="6576094" y="1817914"/>
            <a:ext cx="5101010" cy="4266382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altLang="ja-JP" dirty="0" smtClean="0"/>
              <a:t>текст</a:t>
            </a:r>
            <a:endParaRPr lang="en-US" altLang="ja-JP" dirty="0" smtClean="0"/>
          </a:p>
        </p:txBody>
      </p:sp>
      <p:sp>
        <p:nvSpPr>
          <p:cNvPr id="5" name="Изображение"/>
          <p:cNvSpPr>
            <a:spLocks noGrp="1"/>
          </p:cNvSpPr>
          <p:nvPr>
            <p:ph type="pic" sz="quarter" idx="10" hasCustomPrompt="1"/>
          </p:nvPr>
        </p:nvSpPr>
        <p:spPr>
          <a:xfrm>
            <a:off x="315685" y="272143"/>
            <a:ext cx="5486803" cy="58121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Вставить изображение</a:t>
            </a:r>
            <a:endParaRPr lang="en-US" dirty="0"/>
          </a:p>
        </p:txBody>
      </p:sp>
      <p:sp>
        <p:nvSpPr>
          <p:cNvPr id="9" name="Прямоугольник 8"/>
          <p:cNvSpPr/>
          <p:nvPr userDrawn="1"/>
        </p:nvSpPr>
        <p:spPr>
          <a:xfrm rot="10800000" flipH="1">
            <a:off x="10938235" y="1696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10938235" y="3220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 rot="10800000" flipH="1">
            <a:off x="10938235" y="4744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559710" y="626881"/>
            <a:ext cx="5117394" cy="1039106"/>
          </a:xfrm>
        </p:spPr>
        <p:txBody>
          <a:bodyPr anchor="b">
            <a:noAutofit/>
          </a:bodyPr>
          <a:lstStyle>
            <a:lvl1pPr>
              <a:defRPr sz="44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356" y="6231819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34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ac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  <p:bldP spid="9" grpId="0" animBg="1"/>
      <p:bldP spid="10" grpId="0" animBg="1"/>
      <p:bldP spid="11" grpId="0" animBg="1"/>
      <p:bldP spid="1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"/>
          <p:cNvSpPr>
            <a:spLocks noGrp="1"/>
          </p:cNvSpPr>
          <p:nvPr>
            <p:ph type="sldNum" sz="quarter" idx="11"/>
          </p:nvPr>
        </p:nvSpPr>
        <p:spPr>
          <a:xfrm>
            <a:off x="8470641" y="6313295"/>
            <a:ext cx="2743200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Рамка"/>
          <p:cNvSpPr/>
          <p:nvPr userDrawn="1"/>
        </p:nvSpPr>
        <p:spPr>
          <a:xfrm>
            <a:off x="514896" y="1448781"/>
            <a:ext cx="3873055" cy="3873055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bg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Изображение"/>
          <p:cNvSpPr>
            <a:spLocks noGrp="1"/>
          </p:cNvSpPr>
          <p:nvPr>
            <p:ph type="pic" sz="quarter" idx="12" hasCustomPrompt="1"/>
          </p:nvPr>
        </p:nvSpPr>
        <p:spPr>
          <a:xfrm>
            <a:off x="642194" y="1576079"/>
            <a:ext cx="3618459" cy="3618458"/>
          </a:xfrm>
          <a:prstGeom prst="ellipse">
            <a:avLst/>
          </a:prstGeom>
        </p:spPr>
        <p:txBody>
          <a:bodyPr/>
          <a:lstStyle>
            <a:lvl1pPr algn="ctr">
              <a:defRPr baseline="0"/>
            </a:lvl1pPr>
          </a:lstStyle>
          <a:p>
            <a:r>
              <a:rPr kumimoji="1" lang="ru-RU" altLang="ja-JP" dirty="0" smtClean="0"/>
              <a:t>Вставить изображение</a:t>
            </a:r>
            <a:endParaRPr kumimoji="1" lang="ja-JP" alt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84799" y="530942"/>
            <a:ext cx="6792359" cy="1371600"/>
          </a:xfrm>
        </p:spPr>
        <p:txBody>
          <a:bodyPr anchor="b">
            <a:noAutofit/>
          </a:bodyPr>
          <a:lstStyle>
            <a:lvl1pPr>
              <a:defRPr sz="44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4793227" y="2197509"/>
            <a:ext cx="6783932" cy="3775587"/>
          </a:xfrm>
        </p:spPr>
        <p:txBody>
          <a:bodyPr/>
          <a:lstStyle>
            <a:lvl1pPr marL="0" indent="0"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 rot="10800000" flipH="1">
            <a:off x="10938235" y="1696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 rot="10800000" flipH="1">
            <a:off x="10938235" y="3220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 rot="10800000" flipH="1">
            <a:off x="10938235" y="4744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356" y="6231819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99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ac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ac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 build="p">
        <p:tmplLst>
          <p:tmpl lvl="1">
            <p:tnLst>
              <p:par>
                <p:cTn presetID="2" presetClass="entr" presetSubtype="2" accel="2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блока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Цветной блок"/>
          <p:cNvSpPr/>
          <p:nvPr userDrawn="1"/>
        </p:nvSpPr>
        <p:spPr>
          <a:xfrm>
            <a:off x="0" y="0"/>
            <a:ext cx="2451423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" name="Номер"/>
          <p:cNvSpPr>
            <a:spLocks noGrp="1"/>
          </p:cNvSpPr>
          <p:nvPr>
            <p:ph type="sldNum" sz="quarter" idx="11"/>
          </p:nvPr>
        </p:nvSpPr>
        <p:spPr>
          <a:xfrm>
            <a:off x="8195035" y="6273277"/>
            <a:ext cx="2743200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Рамка"/>
          <p:cNvSpPr/>
          <p:nvPr userDrawn="1"/>
        </p:nvSpPr>
        <p:spPr>
          <a:xfrm>
            <a:off x="514896" y="1448781"/>
            <a:ext cx="3873055" cy="3873055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Изображение"/>
          <p:cNvSpPr>
            <a:spLocks noGrp="1"/>
          </p:cNvSpPr>
          <p:nvPr>
            <p:ph type="pic" sz="quarter" idx="12" hasCustomPrompt="1"/>
          </p:nvPr>
        </p:nvSpPr>
        <p:spPr>
          <a:xfrm>
            <a:off x="642194" y="1576079"/>
            <a:ext cx="3618459" cy="3618458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kumimoji="1" lang="ru-RU" altLang="ja-JP" dirty="0" smtClean="0"/>
              <a:t>Вставить изображение</a:t>
            </a:r>
            <a:endParaRPr kumimoji="1" lang="ja-JP" altLang="en-US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953326" y="637378"/>
            <a:ext cx="6400474" cy="648296"/>
          </a:xfrm>
        </p:spPr>
        <p:txBody>
          <a:bodyPr anchor="b">
            <a:noAutofit/>
          </a:bodyPr>
          <a:lstStyle>
            <a:lvl1pPr>
              <a:defRPr sz="40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idx="1"/>
          </p:nvPr>
        </p:nvSpPr>
        <p:spPr>
          <a:xfrm>
            <a:off x="4961267" y="1533588"/>
            <a:ext cx="6392533" cy="1552262"/>
          </a:xfrm>
        </p:spPr>
        <p:txBody>
          <a:bodyPr>
            <a:normAutofit/>
          </a:bodyPr>
          <a:lstStyle>
            <a:lvl1pPr marL="0" indent="0"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Прямоугольник 18"/>
          <p:cNvSpPr/>
          <p:nvPr userDrawn="1"/>
        </p:nvSpPr>
        <p:spPr>
          <a:xfrm rot="10800000" flipH="1">
            <a:off x="10938235" y="1696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 userDrawn="1"/>
        </p:nvSpPr>
        <p:spPr>
          <a:xfrm rot="10800000" flipH="1">
            <a:off x="10938235" y="3220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 userDrawn="1"/>
        </p:nvSpPr>
        <p:spPr>
          <a:xfrm rot="10800000" flipH="1">
            <a:off x="10938235" y="4744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Текст 2"/>
          <p:cNvSpPr>
            <a:spLocks noGrp="1"/>
          </p:cNvSpPr>
          <p:nvPr>
            <p:ph type="body" idx="13"/>
          </p:nvPr>
        </p:nvSpPr>
        <p:spPr>
          <a:xfrm>
            <a:off x="4969208" y="3333764"/>
            <a:ext cx="6392533" cy="2469291"/>
          </a:xfrm>
        </p:spPr>
        <p:txBody>
          <a:bodyPr>
            <a:normAutofit/>
          </a:bodyPr>
          <a:lstStyle>
            <a:lvl1pPr marL="0" indent="0"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ru-RU" dirty="0" smtClean="0"/>
              <a:t>Образец текста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356" y="6231819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17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ac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ac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ac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/>
      <p:bldP spid="15" grpId="0"/>
      <p:bldP spid="16" grpId="0" build="p">
        <p:tmplLst>
          <p:tmpl lvl="1">
            <p:tnLst>
              <p:par>
                <p:cTn presetID="2" presetClass="entr" presetSubtype="2" accel="2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3" grpId="0" build="p">
        <p:tmplLst>
          <p:tmpl lvl="1">
            <p:tnLst>
              <p:par>
                <p:cTn presetID="2" presetClass="entr" presetSubtype="2" accel="2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accel="2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-80682" y="-62753"/>
            <a:ext cx="12362329" cy="70104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bg2">
                  <a:lumMod val="2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2011681"/>
            <a:ext cx="9144000" cy="1498282"/>
          </a:xfrm>
        </p:spPr>
        <p:txBody>
          <a:bodyPr anchor="b">
            <a:normAutofit/>
          </a:bodyPr>
          <a:lstStyle>
            <a:lvl1pPr algn="ctr">
              <a:defRPr sz="5400" spc="3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spc="60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059170"/>
            <a:ext cx="2743200" cy="365125"/>
          </a:xfrm>
        </p:spPr>
        <p:txBody>
          <a:bodyPr/>
          <a:lstStyle>
            <a:lvl1pPr algn="ctr"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Екатеринбург, 2020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07" y="252313"/>
            <a:ext cx="547586" cy="553062"/>
          </a:xfrm>
          <a:prstGeom prst="rect">
            <a:avLst/>
          </a:prstGeom>
        </p:spPr>
      </p:pic>
      <p:sp>
        <p:nvSpPr>
          <p:cNvPr id="19" name="Прямоугольник 18"/>
          <p:cNvSpPr/>
          <p:nvPr userDrawn="1"/>
        </p:nvSpPr>
        <p:spPr>
          <a:xfrm>
            <a:off x="3048000" y="89745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ГАОУ ДПО СВЕРДЛОВСКОЙ ОБЛАСТИ</a:t>
            </a:r>
          </a:p>
          <a:p>
            <a:pPr algn="ctr"/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«ИНСТИТУТ РАЗВИТИЯ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11477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" grpId="0"/>
      <p:bldP spid="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9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преде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мка"/>
          <p:cNvSpPr/>
          <p:nvPr userDrawn="1"/>
        </p:nvSpPr>
        <p:spPr>
          <a:xfrm>
            <a:off x="4535691" y="518661"/>
            <a:ext cx="3088191" cy="3088191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Изображение"/>
          <p:cNvSpPr>
            <a:spLocks noGrp="1"/>
          </p:cNvSpPr>
          <p:nvPr>
            <p:ph type="pic" sz="quarter" idx="12" hasCustomPrompt="1"/>
          </p:nvPr>
        </p:nvSpPr>
        <p:spPr>
          <a:xfrm>
            <a:off x="4670436" y="653407"/>
            <a:ext cx="2818701" cy="2818701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kumimoji="1" lang="ru-RU" altLang="ja-JP" dirty="0" smtClean="0"/>
              <a:t>Вставить изображение</a:t>
            </a:r>
            <a:endParaRPr kumimoji="1" lang="ja-JP" altLang="en-US" dirty="0"/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3741597"/>
            <a:ext cx="9144000" cy="756507"/>
          </a:xfrm>
        </p:spPr>
        <p:txBody>
          <a:bodyPr anchor="b">
            <a:normAutofit/>
          </a:bodyPr>
          <a:lstStyle>
            <a:lvl1pPr algn="ctr">
              <a:defRPr sz="4400" spc="3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632850"/>
            <a:ext cx="9144000" cy="425848"/>
          </a:xfrm>
        </p:spPr>
        <p:txBody>
          <a:bodyPr>
            <a:normAutofit/>
          </a:bodyPr>
          <a:lstStyle>
            <a:lvl1pPr marL="0" indent="0" algn="ctr">
              <a:buNone/>
              <a:defRPr sz="2000" spc="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7" name="Текст"/>
          <p:cNvSpPr>
            <a:spLocks noGrp="1"/>
          </p:cNvSpPr>
          <p:nvPr>
            <p:ph type="body" sz="quarter" idx="17" hasCustomPrompt="1"/>
          </p:nvPr>
        </p:nvSpPr>
        <p:spPr>
          <a:xfrm>
            <a:off x="1524000" y="5193445"/>
            <a:ext cx="9144000" cy="1310594"/>
          </a:xfr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altLang="ja-JP" dirty="0" smtClean="0"/>
              <a:t>образец текста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347" y="6057438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92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1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1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/>
      <p:bldP spid="1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1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1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"/>
          <p:cNvSpPr>
            <a:spLocks noGrp="1"/>
          </p:cNvSpPr>
          <p:nvPr>
            <p:ph type="sldNum" sz="quarter" idx="11"/>
          </p:nvPr>
        </p:nvSpPr>
        <p:spPr>
          <a:xfrm>
            <a:off x="8330682" y="6313295"/>
            <a:ext cx="2743200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364866" y="2228867"/>
            <a:ext cx="4980986" cy="23702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lnSpc>
                <a:spcPts val="6000"/>
              </a:lnSpc>
              <a:defRPr sz="4800" b="1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altLang="ja-JP" dirty="0" smtClean="0"/>
              <a:t>ЗАГОЛОВОК СЛАЙДА</a:t>
            </a:r>
            <a:endParaRPr kumimoji="1" lang="ja-JP" altLang="en-US" dirty="0"/>
          </a:p>
        </p:txBody>
      </p:sp>
      <p:sp>
        <p:nvSpPr>
          <p:cNvPr id="6" name="Линия"/>
          <p:cNvSpPr/>
          <p:nvPr userDrawn="1"/>
        </p:nvSpPr>
        <p:spPr>
          <a:xfrm>
            <a:off x="5480878" y="2228867"/>
            <a:ext cx="60012" cy="2370263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Текст"/>
          <p:cNvSpPr>
            <a:spLocks noGrp="1"/>
          </p:cNvSpPr>
          <p:nvPr>
            <p:ph type="body" sz="quarter" idx="15" hasCustomPrompt="1"/>
          </p:nvPr>
        </p:nvSpPr>
        <p:spPr>
          <a:xfrm>
            <a:off x="5675917" y="2228868"/>
            <a:ext cx="5677883" cy="2370262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altLang="ja-JP" dirty="0" smtClean="0"/>
              <a:t>Текст слайда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356" y="6231819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699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фон"/>
          <p:cNvSpPr/>
          <p:nvPr userDrawn="1"/>
        </p:nvSpPr>
        <p:spPr>
          <a:xfrm flipV="1">
            <a:off x="0" y="4566038"/>
            <a:ext cx="1219200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>
              <a:solidFill>
                <a:schemeClr val="tx1"/>
              </a:solidFill>
            </a:endParaRPr>
          </a:p>
        </p:txBody>
      </p:sp>
      <p:sp>
        <p:nvSpPr>
          <p:cNvPr id="3" name="Контакты"/>
          <p:cNvSpPr>
            <a:spLocks noGrp="1"/>
          </p:cNvSpPr>
          <p:nvPr>
            <p:ph type="body" sz="quarter" idx="15" hasCustomPrompt="1"/>
          </p:nvPr>
        </p:nvSpPr>
        <p:spPr>
          <a:xfrm>
            <a:off x="3425472" y="1965914"/>
            <a:ext cx="5341057" cy="825092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4800" b="0" spc="6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altLang="ja-JP" dirty="0" smtClean="0"/>
              <a:t>КОНТАКТЫ</a:t>
            </a:r>
            <a:endParaRPr lang="en-US" dirty="0"/>
          </a:p>
        </p:txBody>
      </p:sp>
      <p:sp>
        <p:nvSpPr>
          <p:cNvPr id="5" name="текст"/>
          <p:cNvSpPr>
            <a:spLocks noGrp="1"/>
          </p:cNvSpPr>
          <p:nvPr>
            <p:ph type="body" sz="quarter" idx="23" hasCustomPrompt="1"/>
          </p:nvPr>
        </p:nvSpPr>
        <p:spPr>
          <a:xfrm>
            <a:off x="4372826" y="2921075"/>
            <a:ext cx="4438153" cy="1154126"/>
          </a:xfrm>
        </p:spPr>
        <p:txBody>
          <a:bodyPr anchor="t" anchorCtr="0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altLang="ja-JP" dirty="0" smtClean="0"/>
              <a:t>Адрес</a:t>
            </a:r>
            <a:endParaRPr lang="en-US" altLang="ja-JP" dirty="0" smtClean="0"/>
          </a:p>
        </p:txBody>
      </p:sp>
      <p:pic>
        <p:nvPicPr>
          <p:cNvPr id="20" name="адрес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" b="73"/>
          <a:stretch>
            <a:fillRect/>
          </a:stretch>
        </p:blipFill>
        <p:spPr>
          <a:xfrm>
            <a:off x="3425472" y="2921075"/>
            <a:ext cx="714826" cy="713777"/>
          </a:xfrm>
          <a:prstGeom prst="rect">
            <a:avLst/>
          </a:prstGeom>
        </p:spPr>
      </p:pic>
      <p:pic>
        <p:nvPicPr>
          <p:cNvPr id="21" name="почта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" b="110"/>
          <a:stretch>
            <a:fillRect/>
          </a:stretch>
        </p:blipFill>
        <p:spPr>
          <a:xfrm>
            <a:off x="2065525" y="5018726"/>
            <a:ext cx="594627" cy="593754"/>
          </a:xfrm>
          <a:prstGeom prst="rect">
            <a:avLst/>
          </a:prstGeom>
        </p:spPr>
      </p:pic>
      <p:pic>
        <p:nvPicPr>
          <p:cNvPr id="22" name="телефон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" b="110"/>
          <a:stretch>
            <a:fillRect/>
          </a:stretch>
        </p:blipFill>
        <p:spPr>
          <a:xfrm>
            <a:off x="9469689" y="5134006"/>
            <a:ext cx="509198" cy="508451"/>
          </a:xfrm>
          <a:prstGeom prst="rect">
            <a:avLst/>
          </a:prstGeom>
        </p:spPr>
      </p:pic>
      <p:pic>
        <p:nvPicPr>
          <p:cNvPr id="26" name="сайт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8176" y="5047779"/>
            <a:ext cx="535648" cy="535648"/>
          </a:xfrm>
          <a:prstGeom prst="rect">
            <a:avLst/>
          </a:prstGeom>
        </p:spPr>
      </p:pic>
      <p:sp>
        <p:nvSpPr>
          <p:cNvPr id="28" name="текст"/>
          <p:cNvSpPr>
            <a:spLocks noGrp="1"/>
          </p:cNvSpPr>
          <p:nvPr>
            <p:ph type="body" sz="quarter" idx="25" hasCustomPrompt="1"/>
          </p:nvPr>
        </p:nvSpPr>
        <p:spPr>
          <a:xfrm>
            <a:off x="779205" y="5621037"/>
            <a:ext cx="3167268" cy="537417"/>
          </a:xfrm>
        </p:spPr>
        <p:txBody>
          <a:bodyPr anchor="t" anchorCtr="0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E-mail</a:t>
            </a:r>
          </a:p>
        </p:txBody>
      </p:sp>
      <p:sp>
        <p:nvSpPr>
          <p:cNvPr id="29" name="текст"/>
          <p:cNvSpPr>
            <a:spLocks noGrp="1"/>
          </p:cNvSpPr>
          <p:nvPr>
            <p:ph type="body" sz="quarter" idx="26" hasCustomPrompt="1"/>
          </p:nvPr>
        </p:nvSpPr>
        <p:spPr>
          <a:xfrm>
            <a:off x="4372826" y="5637032"/>
            <a:ext cx="3446348" cy="537417"/>
          </a:xfrm>
        </p:spPr>
        <p:txBody>
          <a:bodyPr anchor="t" anchorCtr="0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altLang="ja-JP" dirty="0" smtClean="0"/>
              <a:t>Сайт</a:t>
            </a:r>
            <a:endParaRPr lang="en-US" altLang="ja-JP" dirty="0" smtClean="0"/>
          </a:p>
        </p:txBody>
      </p:sp>
      <p:sp>
        <p:nvSpPr>
          <p:cNvPr id="30" name="текст"/>
          <p:cNvSpPr>
            <a:spLocks noGrp="1"/>
          </p:cNvSpPr>
          <p:nvPr>
            <p:ph type="body" sz="quarter" idx="27" hasCustomPrompt="1"/>
          </p:nvPr>
        </p:nvSpPr>
        <p:spPr>
          <a:xfrm>
            <a:off x="8245527" y="5652938"/>
            <a:ext cx="3056775" cy="537417"/>
          </a:xfrm>
        </p:spPr>
        <p:txBody>
          <a:bodyPr anchor="t" anchorCtr="0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altLang="ja-JP" dirty="0" smtClean="0"/>
              <a:t>Телефон</a:t>
            </a:r>
            <a:endParaRPr lang="en-US" altLang="ja-JP" dirty="0" smtClean="0"/>
          </a:p>
        </p:txBody>
      </p:sp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786" y="389968"/>
            <a:ext cx="460429" cy="553062"/>
          </a:xfrm>
          <a:prstGeom prst="rect">
            <a:avLst/>
          </a:prstGeom>
        </p:spPr>
      </p:pic>
      <p:sp>
        <p:nvSpPr>
          <p:cNvPr id="35" name="Прямоугольник 34"/>
          <p:cNvSpPr/>
          <p:nvPr userDrawn="1"/>
        </p:nvSpPr>
        <p:spPr>
          <a:xfrm>
            <a:off x="3048000" y="105703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ГАОУ ДПО СВЕРДЛОВСКОЙ ОБЛАСТИ</a:t>
            </a:r>
          </a:p>
          <a:p>
            <a:pPr algn="ctr"/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«ИНСТИТУТ РАЗВИТИЯ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1489263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агодарно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фон"/>
          <p:cNvSpPr/>
          <p:nvPr userDrawn="1"/>
        </p:nvSpPr>
        <p:spPr>
          <a:xfrm>
            <a:off x="0" y="4611757"/>
            <a:ext cx="12192000" cy="2246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>
              <a:solidFill>
                <a:schemeClr val="tx1"/>
              </a:solidFill>
            </a:endParaRPr>
          </a:p>
        </p:txBody>
      </p:sp>
      <p:sp>
        <p:nvSpPr>
          <p:cNvPr id="3" name="благодарность"/>
          <p:cNvSpPr>
            <a:spLocks noGrp="1"/>
          </p:cNvSpPr>
          <p:nvPr>
            <p:ph type="body" sz="quarter" idx="15" hasCustomPrompt="1"/>
          </p:nvPr>
        </p:nvSpPr>
        <p:spPr>
          <a:xfrm>
            <a:off x="1445080" y="1311965"/>
            <a:ext cx="9271835" cy="205702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000" spc="10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altLang="ja-JP" dirty="0" smtClean="0"/>
              <a:t>БЛАГОДАРИМ </a:t>
            </a:r>
          </a:p>
          <a:p>
            <a:pPr lvl="0"/>
            <a:r>
              <a:rPr lang="ru-RU" altLang="ja-JP" dirty="0" smtClean="0"/>
              <a:t>ЗА ВНИМАНИЕ</a:t>
            </a:r>
            <a:endParaRPr lang="en-US" dirty="0"/>
          </a:p>
        </p:txBody>
      </p:sp>
      <p:sp>
        <p:nvSpPr>
          <p:cNvPr id="6" name="вопросы"/>
          <p:cNvSpPr>
            <a:spLocks noGrp="1"/>
          </p:cNvSpPr>
          <p:nvPr>
            <p:ph type="body" sz="quarter" idx="16" hasCustomPrompt="1"/>
          </p:nvPr>
        </p:nvSpPr>
        <p:spPr>
          <a:xfrm>
            <a:off x="1459553" y="3398997"/>
            <a:ext cx="9271835" cy="129014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3600" b="0" spc="4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Есть ли вопросы?</a:t>
            </a:r>
            <a:endParaRPr lang="en-US" dirty="0"/>
          </a:p>
        </p:txBody>
      </p:sp>
      <p:sp>
        <p:nvSpPr>
          <p:cNvPr id="8" name="текст"/>
          <p:cNvSpPr>
            <a:spLocks noGrp="1"/>
          </p:cNvSpPr>
          <p:nvPr>
            <p:ph type="body" sz="quarter" idx="23" hasCustomPrompt="1"/>
          </p:nvPr>
        </p:nvSpPr>
        <p:spPr>
          <a:xfrm>
            <a:off x="2570303" y="4903304"/>
            <a:ext cx="7051395" cy="1721052"/>
          </a:xfrm>
        </p:spPr>
        <p:txBody>
          <a:bodyPr anchor="b">
            <a:noAutofit/>
          </a:bodyPr>
          <a:lstStyle>
            <a:lvl1pPr algn="ctr">
              <a:lnSpc>
                <a:spcPct val="120000"/>
              </a:lnSpc>
              <a:spcBef>
                <a:spcPts val="800"/>
              </a:spcBef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altLang="ja-JP" dirty="0" smtClean="0"/>
              <a:t>текст</a:t>
            </a:r>
            <a:endParaRPr lang="en-US" altLang="ja-JP" dirty="0" smtClean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109" y="312890"/>
            <a:ext cx="377044" cy="452901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3043631" y="795795"/>
            <a:ext cx="6096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ГАОУ ДПО СВЕРДЛОВСКОЙ ОБЛАСТИ</a:t>
            </a:r>
          </a:p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«ИНСТИТУТ РАЗВИТИЯ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1982799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-76200"/>
            <a:ext cx="12192000" cy="701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786" y="389968"/>
            <a:ext cx="460429" cy="553062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3048000" y="100610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ГАОУ ДПО СВЕРДЛОВСКОЙ ОБЛАСТИ</a:t>
            </a:r>
          </a:p>
          <a:p>
            <a:pPr algn="ctr"/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«ИНСТИТУТ РАЗВИТИЯ ОБРАЗОВАНИЯ»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5429" y="4365171"/>
            <a:ext cx="11321142" cy="827635"/>
          </a:xfrm>
        </p:spPr>
        <p:txBody>
          <a:bodyPr anchor="b">
            <a:normAutofit/>
          </a:bodyPr>
          <a:lstStyle>
            <a:lvl1pPr algn="ctr">
              <a:defRPr sz="4400" spc="3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5429" y="5341515"/>
            <a:ext cx="11321142" cy="438799"/>
          </a:xfrm>
        </p:spPr>
        <p:txBody>
          <a:bodyPr>
            <a:normAutofit/>
          </a:bodyPr>
          <a:lstStyle>
            <a:lvl1pPr marL="0" indent="0" algn="ctr">
              <a:buNone/>
              <a:defRPr sz="2000" spc="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4942713" y="6104890"/>
            <a:ext cx="2306574" cy="365125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ru-RU" dirty="0" smtClean="0"/>
              <a:t>Екатеринбург, 2020</a:t>
            </a:r>
            <a:endParaRPr lang="ru-RU" dirty="0"/>
          </a:p>
        </p:txBody>
      </p:sp>
      <p:sp>
        <p:nvSpPr>
          <p:cNvPr id="11" name="Рисунок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739592"/>
            <a:ext cx="12192000" cy="24768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Вставить рисунок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2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build="p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Рамка"/>
          <p:cNvSpPr/>
          <p:nvPr userDrawn="1"/>
        </p:nvSpPr>
        <p:spPr>
          <a:xfrm>
            <a:off x="514896" y="1448781"/>
            <a:ext cx="3873055" cy="3873055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bg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Изображение"/>
          <p:cNvSpPr>
            <a:spLocks noGrp="1"/>
          </p:cNvSpPr>
          <p:nvPr>
            <p:ph type="pic" sz="quarter" idx="12" hasCustomPrompt="1"/>
          </p:nvPr>
        </p:nvSpPr>
        <p:spPr>
          <a:xfrm>
            <a:off x="642194" y="1576079"/>
            <a:ext cx="3618459" cy="3618458"/>
          </a:xfrm>
          <a:prstGeom prst="ellipse">
            <a:avLst/>
          </a:prstGeom>
        </p:spPr>
        <p:txBody>
          <a:bodyPr/>
          <a:lstStyle>
            <a:lvl1pPr algn="ctr">
              <a:defRPr baseline="0"/>
            </a:lvl1pPr>
          </a:lstStyle>
          <a:p>
            <a:r>
              <a:rPr kumimoji="1" lang="ru-RU" altLang="ja-JP" dirty="0" smtClean="0"/>
              <a:t>Вставить изображение</a:t>
            </a:r>
            <a:endParaRPr kumimoji="1" lang="ja-JP" alt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84798" y="1006227"/>
            <a:ext cx="6792359" cy="1939798"/>
          </a:xfrm>
        </p:spPr>
        <p:txBody>
          <a:bodyPr anchor="b">
            <a:noAutofit/>
          </a:bodyPr>
          <a:lstStyle>
            <a:lvl1pPr>
              <a:defRPr sz="44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ФАМИЛИЯ</a:t>
            </a:r>
            <a:br>
              <a:rPr lang="ru-RU" dirty="0" smtClean="0"/>
            </a:br>
            <a:r>
              <a:rPr lang="ru-RU" dirty="0" smtClean="0"/>
              <a:t>Имя Отчество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4793227" y="4194312"/>
            <a:ext cx="6783932" cy="1778783"/>
          </a:xfrm>
        </p:spPr>
        <p:txBody>
          <a:bodyPr/>
          <a:lstStyle>
            <a:lvl1pPr marL="0" indent="0"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 rot="10800000" flipH="1">
            <a:off x="10938235" y="1696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 rot="10800000" flipH="1">
            <a:off x="10938235" y="3220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 rot="10800000" flipH="1">
            <a:off x="10938235" y="4744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4793226" y="3513835"/>
            <a:ext cx="6783931" cy="325900"/>
          </a:xfrm>
        </p:spPr>
        <p:txBody>
          <a:bodyPr>
            <a:normAutofit/>
          </a:bodyPr>
          <a:lstStyle>
            <a:lvl1pPr marL="0" indent="0" algn="l">
              <a:buNone/>
              <a:defRPr sz="2000" spc="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6" y="322081"/>
            <a:ext cx="460429" cy="553062"/>
          </a:xfrm>
          <a:prstGeom prst="rect">
            <a:avLst/>
          </a:prstGeom>
        </p:spPr>
      </p:pic>
      <p:sp>
        <p:nvSpPr>
          <p:cNvPr id="17" name="Прямоугольник 16"/>
          <p:cNvSpPr/>
          <p:nvPr userDrawn="1"/>
        </p:nvSpPr>
        <p:spPr>
          <a:xfrm>
            <a:off x="1212653" y="33054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ГАОУ ДПО СВЕРДЛОВСКОЙ ОБЛАСТИ</a:t>
            </a:r>
          </a:p>
          <a:p>
            <a:pPr algn="l"/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«ИНСТИТУТ РАЗВИТИЯ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1263718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ac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 build="p">
        <p:tmplLst>
          <p:tmpl lvl="1">
            <p:tnLst>
              <p:par>
                <p:cTn presetID="2" presetClass="entr" presetSubtype="2" accel="2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0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6220178" y="668867"/>
            <a:ext cx="5971822" cy="5520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5117394" cy="1496306"/>
          </a:xfrm>
        </p:spPr>
        <p:txBody>
          <a:bodyPr anchor="b">
            <a:noAutofit/>
          </a:bodyPr>
          <a:lstStyle>
            <a:lvl1pPr>
              <a:defRPr sz="44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8D1-4149-4E49-A901-823A886AC39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Изображение"/>
          <p:cNvSpPr>
            <a:spLocks noGrp="1"/>
          </p:cNvSpPr>
          <p:nvPr>
            <p:ph type="pic" sz="quarter" idx="10" hasCustomPrompt="1"/>
          </p:nvPr>
        </p:nvSpPr>
        <p:spPr>
          <a:xfrm>
            <a:off x="6389511" y="0"/>
            <a:ext cx="580248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Вставить изображение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8199" y="3514284"/>
            <a:ext cx="5111045" cy="2085005"/>
          </a:xfrm>
        </p:spPr>
        <p:txBody>
          <a:bodyPr/>
          <a:lstStyle>
            <a:lvl1pPr marL="0" indent="0"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текста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6274873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17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11" grpId="0" animBg="1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668867"/>
            <a:ext cx="5971822" cy="5520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59764" y="1126278"/>
            <a:ext cx="5117394" cy="1496306"/>
          </a:xfrm>
        </p:spPr>
        <p:txBody>
          <a:bodyPr anchor="b">
            <a:noAutofit/>
          </a:bodyPr>
          <a:lstStyle>
            <a:lvl1pPr>
              <a:defRPr sz="44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16078" y="6189134"/>
            <a:ext cx="2743200" cy="365125"/>
          </a:xfrm>
        </p:spPr>
        <p:txBody>
          <a:bodyPr/>
          <a:lstStyle/>
          <a:p>
            <a:fld id="{65A5F8D1-4149-4E49-A901-823A886AC39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Изображение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80248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Вставить изображение</a:t>
            </a:r>
          </a:p>
          <a:p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66113" y="2862944"/>
            <a:ext cx="5111045" cy="2736346"/>
          </a:xfrm>
        </p:spPr>
        <p:txBody>
          <a:bodyPr/>
          <a:lstStyle>
            <a:lvl1pPr marL="0" indent="0"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10938235" y="1696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 rot="10800000" flipH="1">
            <a:off x="10938235" y="3220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 rot="10800000" flipH="1">
            <a:off x="10938235" y="4744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318" y="6107658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482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accel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ac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11" grpId="0" animBg="1"/>
      <p:bldP spid="3" grpId="0" build="p">
        <p:tmplLst>
          <p:tmpl lvl="1">
            <p:tnLst>
              <p:par>
                <p:cTn presetID="2" presetClass="entr" presetSubtype="2" accel="2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2" grpId="0" animBg="1"/>
      <p:bldP spid="14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Фон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601"/>
            <a:ext cx="12192000" cy="310162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2828" y="4433402"/>
            <a:ext cx="5117394" cy="1796697"/>
          </a:xfrm>
        </p:spPr>
        <p:txBody>
          <a:bodyPr anchor="t" anchorCtr="0">
            <a:noAutofit/>
          </a:bodyPr>
          <a:lstStyle>
            <a:lvl1pPr>
              <a:defRPr sz="44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</a:t>
            </a:r>
            <a:br>
              <a:rPr lang="ru-RU" dirty="0" smtClean="0"/>
            </a:br>
            <a:r>
              <a:rPr lang="ru-RU" dirty="0" smtClean="0"/>
              <a:t>ЗАГОЛОВКА РАЗДЕЛА 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37375" y="6356350"/>
            <a:ext cx="2743200" cy="365125"/>
          </a:xfrm>
        </p:spPr>
        <p:txBody>
          <a:bodyPr/>
          <a:lstStyle/>
          <a:p>
            <a:fld id="{65A5F8D1-4149-4E49-A901-823A886AC39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Изображение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462844"/>
            <a:ext cx="12192000" cy="35672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Вставить изображение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18110" y="4433402"/>
            <a:ext cx="5111045" cy="1796698"/>
          </a:xfrm>
        </p:spPr>
        <p:txBody>
          <a:bodyPr/>
          <a:lstStyle>
            <a:lvl1pPr marL="0" indent="0"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388" y="6274874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936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11" grpId="0" uiExpand="1" build="p" animBg="1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95035" y="6356350"/>
            <a:ext cx="2743200" cy="365125"/>
          </a:xfrm>
        </p:spPr>
        <p:txBody>
          <a:bodyPr/>
          <a:lstStyle/>
          <a:p>
            <a:fld id="{65A5F8D1-4149-4E49-A901-823A886AC39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78685" y="304800"/>
            <a:ext cx="10159550" cy="777566"/>
          </a:xfrm>
        </p:spPr>
        <p:txBody>
          <a:bodyPr anchor="b">
            <a:noAutofit/>
          </a:bodyPr>
          <a:lstStyle>
            <a:lvl1pPr>
              <a:defRPr sz="44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 1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2198924" y="1957795"/>
            <a:ext cx="8739311" cy="3964341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600"/>
              </a:spcBef>
              <a:defRPr sz="32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30000"/>
              </a:lnSpc>
              <a:spcBef>
                <a:spcPts val="600"/>
              </a:spcBef>
              <a:defRPr sz="2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30000"/>
              </a:lnSpc>
              <a:spcBef>
                <a:spcPts val="600"/>
              </a:spcBef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 rot="10800000" flipH="1">
            <a:off x="0" y="1892944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 rot="10800000" flipH="1">
            <a:off x="0" y="2045344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 rot="10800000" flipH="1">
            <a:off x="0" y="2197744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778686" y="1246509"/>
            <a:ext cx="10159550" cy="425848"/>
          </a:xfrm>
        </p:spPr>
        <p:txBody>
          <a:bodyPr>
            <a:normAutofit/>
          </a:bodyPr>
          <a:lstStyle>
            <a:lvl1pPr marL="0" indent="0" algn="l">
              <a:buNone/>
              <a:defRPr sz="2000" spc="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356" y="6274874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24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 animBg="1"/>
      <p:bldP spid="9" grpId="0" animBg="1"/>
      <p:bldP spid="12" grpId="0" animBg="1"/>
      <p:bldP spid="1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95035" y="6356350"/>
            <a:ext cx="2743200" cy="365125"/>
          </a:xfrm>
        </p:spPr>
        <p:txBody>
          <a:bodyPr/>
          <a:lstStyle/>
          <a:p>
            <a:fld id="{65A5F8D1-4149-4E49-A901-823A886AC39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9230" y="304800"/>
            <a:ext cx="10179005" cy="777566"/>
          </a:xfrm>
        </p:spPr>
        <p:txBody>
          <a:bodyPr anchor="b">
            <a:noAutofit/>
          </a:bodyPr>
          <a:lstStyle>
            <a:lvl1pPr>
              <a:defRPr sz="44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 1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2198924" y="1957795"/>
            <a:ext cx="8739311" cy="3964341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600"/>
              </a:spcBef>
              <a:defRPr sz="32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30000"/>
              </a:lnSpc>
              <a:spcBef>
                <a:spcPts val="600"/>
              </a:spcBef>
              <a:defRPr sz="2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30000"/>
              </a:lnSpc>
              <a:spcBef>
                <a:spcPts val="600"/>
              </a:spcBef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759231" y="1246509"/>
            <a:ext cx="10179005" cy="425848"/>
          </a:xfrm>
        </p:spPr>
        <p:txBody>
          <a:bodyPr>
            <a:normAutofit/>
          </a:bodyPr>
          <a:lstStyle>
            <a:lvl1pPr marL="0" indent="0" algn="l">
              <a:buNone/>
              <a:defRPr sz="2000" spc="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0" y="1892944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 userDrawn="1"/>
        </p:nvSpPr>
        <p:spPr>
          <a:xfrm rot="10800000" flipH="1">
            <a:off x="0" y="2045344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 userDrawn="1"/>
        </p:nvSpPr>
        <p:spPr>
          <a:xfrm rot="10800000" flipH="1">
            <a:off x="0" y="2197744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025" y="6274874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23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 animBg="1"/>
      <p:bldP spid="20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Екатеринбург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ГАОУ ДПО Свердловской области «Институт развития образования»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F8D1-4149-4E49-A901-823A886AC3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73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0" r:id="rId3"/>
    <p:sldLayoutId id="2147483711" r:id="rId4"/>
    <p:sldLayoutId id="2147483651" r:id="rId5"/>
    <p:sldLayoutId id="2147483693" r:id="rId6"/>
    <p:sldLayoutId id="2147483688" r:id="rId7"/>
    <p:sldLayoutId id="2147483728" r:id="rId8"/>
    <p:sldLayoutId id="2147483692" r:id="rId9"/>
    <p:sldLayoutId id="2147483655" r:id="rId10"/>
    <p:sldLayoutId id="2147483691" r:id="rId11"/>
    <p:sldLayoutId id="2147483729" r:id="rId12"/>
    <p:sldLayoutId id="2147483689" r:id="rId13"/>
    <p:sldLayoutId id="2147483695" r:id="rId14"/>
    <p:sldLayoutId id="2147483709" r:id="rId15"/>
    <p:sldLayoutId id="2147483690" r:id="rId16"/>
    <p:sldLayoutId id="2147483694" r:id="rId17"/>
    <p:sldLayoutId id="2147483700" r:id="rId18"/>
    <p:sldLayoutId id="2147483701" r:id="rId19"/>
    <p:sldLayoutId id="2147483703" r:id="rId20"/>
    <p:sldLayoutId id="2147483704" r:id="rId21"/>
    <p:sldLayoutId id="2147483726" r:id="rId22"/>
    <p:sldLayoutId id="2147483727" r:id="rId2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7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429" y="3420533"/>
            <a:ext cx="11321142" cy="1772273"/>
          </a:xfrm>
        </p:spPr>
        <p:txBody>
          <a:bodyPr>
            <a:normAutofit fontScale="90000"/>
          </a:bodyPr>
          <a:lstStyle/>
          <a:p>
            <a:r>
              <a:rPr lang="ru-RU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Информационная открытость образовательного процесса</a:t>
            </a:r>
            <a:endParaRPr lang="ru-RU" b="1" cap="all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Екатеринбург, 2021</a:t>
            </a:r>
            <a:endParaRPr lang="ru-RU" dirty="0"/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8" b="29688"/>
          <a:stretch>
            <a:fillRect/>
          </a:stretch>
        </p:blipFill>
        <p:spPr>
          <a:xfrm>
            <a:off x="1" y="1739592"/>
            <a:ext cx="12192000" cy="1680941"/>
          </a:xfrm>
        </p:spPr>
      </p:pic>
    </p:spTree>
    <p:extLst>
      <p:ext uri="{BB962C8B-B14F-4D97-AF65-F5344CB8AC3E}">
        <p14:creationId xmlns:p14="http://schemas.microsoft.com/office/powerpoint/2010/main" val="238376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866" y="1160585"/>
            <a:ext cx="4980986" cy="3438545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TimesNewRomanPS-BoldMT"/>
              </a:rPr>
              <a:t>Информационное </a:t>
            </a:r>
            <a:r>
              <a:rPr lang="ru-RU" sz="3600" dirty="0" smtClean="0">
                <a:solidFill>
                  <a:srgbClr val="0070C0"/>
                </a:solidFill>
                <a:latin typeface="TimesNewRomanPS-BoldMT"/>
              </a:rPr>
              <a:t>обеспечение образовательной деятельности</a:t>
            </a:r>
            <a:r>
              <a:rPr lang="ru-RU" sz="3600" dirty="0">
                <a:solidFill>
                  <a:srgbClr val="0070C0"/>
                </a:solidFill>
                <a:latin typeface="TimesNewRomanPS-BoldMT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NewRomanPS-BoldMT"/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6149009" y="879231"/>
            <a:ext cx="5204790" cy="161778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NewRomanPS-BoldMT"/>
              </a:rPr>
              <a:t>Учебно­</a:t>
            </a:r>
            <a:r>
              <a:rPr lang="ru-RU" b="1" dirty="0">
                <a:solidFill>
                  <a:srgbClr val="0070C0"/>
                </a:solidFill>
                <a:latin typeface="TimesNewRomanPS-BoldMT"/>
              </a:rPr>
              <a:t>-</a:t>
            </a:r>
            <a:r>
              <a:rPr lang="ru-RU" b="1" dirty="0" smtClean="0">
                <a:solidFill>
                  <a:srgbClr val="0070C0"/>
                </a:solidFill>
                <a:latin typeface="TimesNewRomanPS-BoldMT"/>
              </a:rPr>
              <a:t>методическое </a:t>
            </a:r>
            <a:r>
              <a:rPr lang="ru-RU" b="1" dirty="0">
                <a:solidFill>
                  <a:srgbClr val="0070C0"/>
                </a:solidFill>
                <a:latin typeface="TimesNewRomanPS-BoldMT"/>
              </a:rPr>
              <a:t>обеспечение</a:t>
            </a:r>
            <a:br>
              <a:rPr lang="ru-RU" b="1" dirty="0">
                <a:solidFill>
                  <a:srgbClr val="0070C0"/>
                </a:solidFill>
                <a:latin typeface="TimesNewRomanPS-BoldMT"/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287985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NewRomanPS-BoldMT"/>
              </a:rPr>
              <a:t>Библиотечно-информационное обеспечение.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9008" y="4229352"/>
            <a:ext cx="56503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70C0"/>
                </a:solidFill>
                <a:latin typeface="TimesNewRomanPS-BoldMT"/>
              </a:rPr>
              <a:t>База знаний</a:t>
            </a:r>
            <a:r>
              <a:rPr lang="ru-RU" sz="2800" b="1" dirty="0">
                <a:solidFill>
                  <a:srgbClr val="0070C0"/>
                </a:solidFill>
                <a:latin typeface="TimesNewRomanPS-BoldMT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TimesNewRomanPS-BoldMT"/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236661">
            <a:off x="955749" y="4480263"/>
            <a:ext cx="476517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NewRomanPSMT"/>
              </a:rPr>
              <a:t>Высокая </a:t>
            </a:r>
            <a:r>
              <a:rPr lang="ru-RU" sz="2800" b="1" dirty="0">
                <a:solidFill>
                  <a:srgbClr val="0070C0"/>
                </a:solidFill>
                <a:latin typeface="TimesNewRomanPSMT"/>
              </a:rPr>
              <a:t>культура</a:t>
            </a:r>
            <a:br>
              <a:rPr lang="ru-RU" sz="2800" b="1" dirty="0">
                <a:solidFill>
                  <a:srgbClr val="0070C0"/>
                </a:solidFill>
                <a:latin typeface="TimesNewRomanPSMT"/>
              </a:rPr>
            </a:br>
            <a:r>
              <a:rPr lang="ru-RU" sz="2800" b="1" dirty="0">
                <a:solidFill>
                  <a:srgbClr val="0070C0"/>
                </a:solidFill>
                <a:latin typeface="TimesNewRomanPSMT"/>
              </a:rPr>
              <a:t>обеспечения образовательного</a:t>
            </a:r>
            <a:br>
              <a:rPr lang="ru-RU" sz="2800" b="1" dirty="0">
                <a:solidFill>
                  <a:srgbClr val="0070C0"/>
                </a:solidFill>
                <a:latin typeface="TimesNewRomanPSMT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NewRomanPSMT"/>
              </a:rPr>
              <a:t>процесса.</a:t>
            </a:r>
            <a:r>
              <a:rPr lang="ru-RU" sz="900" dirty="0">
                <a:solidFill>
                  <a:srgbClr val="000000"/>
                </a:solidFill>
                <a:latin typeface="TimesNewRomanPSMT"/>
              </a:rPr>
              <a:t/>
            </a:r>
            <a:br>
              <a:rPr lang="ru-RU" sz="900" dirty="0">
                <a:solidFill>
                  <a:srgbClr val="000000"/>
                </a:solidFill>
                <a:latin typeface="TimesNewRomanPSMT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1291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631" y="204479"/>
            <a:ext cx="9783527" cy="920936"/>
          </a:xfrm>
        </p:spPr>
        <p:txBody>
          <a:bodyPr/>
          <a:lstStyle/>
          <a:p>
            <a:pPr lvl="0">
              <a:lnSpc>
                <a:spcPct val="120000"/>
              </a:lnSpc>
              <a:spcBef>
                <a:spcPts val="1000"/>
              </a:spcBef>
            </a:pPr>
            <a:r>
              <a:rPr lang="ru-RU" sz="2800" b="1" cap="all" spc="0" dirty="0">
                <a:solidFill>
                  <a:srgbClr val="0070C0"/>
                </a:solidFill>
                <a:latin typeface="TimesNewRomanPS-BoldMT"/>
                <a:ea typeface="+mn-ea"/>
                <a:cs typeface="+mn-cs"/>
              </a:rPr>
              <a:t>Учебно­-методическое </a:t>
            </a:r>
            <a:r>
              <a:rPr lang="ru-RU" sz="2800" b="1" cap="all" spc="0" dirty="0" smtClean="0">
                <a:solidFill>
                  <a:srgbClr val="0070C0"/>
                </a:solidFill>
                <a:latin typeface="TimesNewRomanPS-BoldMT"/>
                <a:ea typeface="+mn-ea"/>
                <a:cs typeface="+mn-cs"/>
              </a:rPr>
              <a:t>обеспечение</a:t>
            </a:r>
            <a:endParaRPr lang="ru-RU" sz="2800" b="1" cap="all" spc="0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11471" y="1313160"/>
            <a:ext cx="3918129" cy="554484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TimesNewRomanPSMT"/>
              </a:rPr>
              <a:t>Наличие:</a:t>
            </a:r>
          </a:p>
          <a:p>
            <a:r>
              <a:rPr lang="ru-RU" sz="1800" b="1" dirty="0" smtClean="0">
                <a:solidFill>
                  <a:srgbClr val="0070C0"/>
                </a:solidFill>
                <a:latin typeface="TimesNewRomanPSMT"/>
              </a:rPr>
              <a:t>- учебно-методического обеспечения</a:t>
            </a:r>
            <a:r>
              <a:rPr lang="ru-RU" sz="1800" b="1" dirty="0">
                <a:solidFill>
                  <a:srgbClr val="0070C0"/>
                </a:solidFill>
                <a:latin typeface="TimesNewRomanPSMT"/>
              </a:rPr>
              <a:t/>
            </a:r>
            <a:br>
              <a:rPr lang="ru-RU" sz="1800" b="1" dirty="0">
                <a:solidFill>
                  <a:srgbClr val="0070C0"/>
                </a:solidFill>
                <a:latin typeface="TimesNewRomanPSMT"/>
              </a:rPr>
            </a:br>
            <a:r>
              <a:rPr lang="ru-RU" sz="1800" b="1" dirty="0">
                <a:solidFill>
                  <a:srgbClr val="0070C0"/>
                </a:solidFill>
                <a:latin typeface="TimesNewRomanPSMT"/>
              </a:rPr>
              <a:t>для о</a:t>
            </a:r>
            <a:r>
              <a:rPr lang="ru-RU" sz="1800" b="1" dirty="0" smtClean="0">
                <a:solidFill>
                  <a:srgbClr val="0070C0"/>
                </a:solidFill>
                <a:latin typeface="TimesNewRomanPSMT"/>
              </a:rPr>
              <a:t>своения детьми </a:t>
            </a:r>
            <a:r>
              <a:rPr lang="ru-RU" sz="1800" b="1" dirty="0">
                <a:solidFill>
                  <a:srgbClr val="0070C0"/>
                </a:solidFill>
                <a:latin typeface="TimesNewRomanPSMT"/>
              </a:rPr>
              <a:t>содержания всех</a:t>
            </a:r>
            <a:br>
              <a:rPr lang="ru-RU" sz="1800" b="1" dirty="0">
                <a:solidFill>
                  <a:srgbClr val="0070C0"/>
                </a:solidFill>
                <a:latin typeface="TimesNewRomanPSMT"/>
              </a:rPr>
            </a:br>
            <a:r>
              <a:rPr lang="ru-RU" sz="1800" b="1" dirty="0">
                <a:solidFill>
                  <a:srgbClr val="0070C0"/>
                </a:solidFill>
                <a:latin typeface="TimesNewRomanPSMT"/>
              </a:rPr>
              <a:t>образовательных областей </a:t>
            </a:r>
            <a:r>
              <a:rPr lang="ru-RU" sz="1800" b="1" dirty="0" smtClean="0">
                <a:solidFill>
                  <a:srgbClr val="0070C0"/>
                </a:solidFill>
                <a:latin typeface="TimesNewRomanPSMT"/>
              </a:rPr>
              <a:t>ООП ДО.</a:t>
            </a:r>
          </a:p>
          <a:p>
            <a:r>
              <a:rPr lang="ru-RU" sz="1800" dirty="0">
                <a:solidFill>
                  <a:srgbClr val="0070C0"/>
                </a:solidFill>
                <a:latin typeface="TimesNewRomanPS-ItalicMT"/>
              </a:rPr>
              <a:t/>
            </a:r>
            <a:br>
              <a:rPr lang="ru-RU" sz="1800" dirty="0">
                <a:solidFill>
                  <a:srgbClr val="0070C0"/>
                </a:solidFill>
                <a:latin typeface="TimesNewRomanPS-ItalicMT"/>
              </a:rPr>
            </a:br>
            <a:r>
              <a:rPr lang="ru-RU" sz="1800" dirty="0" smtClean="0">
                <a:solidFill>
                  <a:srgbClr val="0070C0"/>
                </a:solidFill>
                <a:latin typeface="TimesNewRomanPS-ItalicMT"/>
              </a:rPr>
              <a:t>- </a:t>
            </a:r>
            <a:r>
              <a:rPr lang="ru-RU" sz="1800" dirty="0" smtClean="0">
                <a:solidFill>
                  <a:srgbClr val="0070C0"/>
                </a:solidFill>
                <a:latin typeface="TimesNewRomanPSMT"/>
              </a:rPr>
              <a:t>учебно-методического обеспечения,</a:t>
            </a:r>
            <a:r>
              <a:rPr lang="ru-RU" sz="1800" dirty="0">
                <a:solidFill>
                  <a:srgbClr val="0070C0"/>
                </a:solidFill>
                <a:latin typeface="TimesNewRomanPSMT"/>
              </a:rPr>
              <a:t/>
            </a:r>
            <a:br>
              <a:rPr lang="ru-RU" sz="1800" dirty="0">
                <a:solidFill>
                  <a:srgbClr val="0070C0"/>
                </a:solidFill>
                <a:latin typeface="TimesNewRomanPSMT"/>
              </a:rPr>
            </a:br>
            <a:r>
              <a:rPr lang="ru-RU" sz="1800" dirty="0">
                <a:solidFill>
                  <a:srgbClr val="0070C0"/>
                </a:solidFill>
                <a:latin typeface="TimesNewRomanPSMT"/>
              </a:rPr>
              <a:t>необходимое для организации всех</a:t>
            </a:r>
            <a:br>
              <a:rPr lang="ru-RU" sz="1800" dirty="0">
                <a:solidFill>
                  <a:srgbClr val="0070C0"/>
                </a:solidFill>
                <a:latin typeface="TimesNewRomanPSMT"/>
              </a:rPr>
            </a:br>
            <a:r>
              <a:rPr lang="ru-RU" sz="1800" dirty="0">
                <a:solidFill>
                  <a:srgbClr val="0070C0"/>
                </a:solidFill>
                <a:latin typeface="TimesNewRomanPSMT"/>
              </a:rPr>
              <a:t>форм образовательной</a:t>
            </a:r>
            <a:br>
              <a:rPr lang="ru-RU" sz="1800" dirty="0">
                <a:solidFill>
                  <a:srgbClr val="0070C0"/>
                </a:solidFill>
                <a:latin typeface="TimesNewRomanPSMT"/>
              </a:rPr>
            </a:br>
            <a:r>
              <a:rPr lang="ru-RU" sz="1800" dirty="0">
                <a:solidFill>
                  <a:srgbClr val="0070C0"/>
                </a:solidFill>
                <a:latin typeface="TimesNewRomanPSMT"/>
              </a:rPr>
              <a:t>деятельности </a:t>
            </a:r>
            <a:r>
              <a:rPr lang="ru-RU" sz="1800" dirty="0" smtClean="0">
                <a:solidFill>
                  <a:srgbClr val="0070C0"/>
                </a:solidFill>
                <a:latin typeface="TimesNewRomanPSMT"/>
              </a:rPr>
              <a:t>в каждой  группе</a:t>
            </a:r>
            <a:r>
              <a:rPr lang="ru-RU" sz="1800" dirty="0">
                <a:solidFill>
                  <a:srgbClr val="0070C0"/>
                </a:solidFill>
                <a:latin typeface="TimesNewRomanPSMT"/>
              </a:rPr>
              <a:t>,</a:t>
            </a:r>
            <a:r>
              <a:rPr lang="ru-RU" sz="1800" dirty="0" smtClean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1800" dirty="0">
                <a:solidFill>
                  <a:srgbClr val="0070C0"/>
                </a:solidFill>
                <a:latin typeface="TimesNewRomanPSMT"/>
              </a:rPr>
              <a:t>с учетом</a:t>
            </a:r>
            <a:br>
              <a:rPr lang="ru-RU" sz="1800" dirty="0">
                <a:solidFill>
                  <a:srgbClr val="0070C0"/>
                </a:solidFill>
                <a:latin typeface="TimesNewRomanPSMT"/>
              </a:rPr>
            </a:br>
            <a:r>
              <a:rPr lang="ru-RU" sz="1800" dirty="0">
                <a:solidFill>
                  <a:srgbClr val="0070C0"/>
                </a:solidFill>
                <a:latin typeface="TimesNewRomanPSMT"/>
              </a:rPr>
              <a:t>потребностей, возможностей,</a:t>
            </a:r>
            <a:br>
              <a:rPr lang="ru-RU" sz="1800" dirty="0">
                <a:solidFill>
                  <a:srgbClr val="0070C0"/>
                </a:solidFill>
                <a:latin typeface="TimesNewRomanPSMT"/>
              </a:rPr>
            </a:br>
            <a:r>
              <a:rPr lang="ru-RU" sz="1800" dirty="0">
                <a:solidFill>
                  <a:srgbClr val="0070C0"/>
                </a:solidFill>
                <a:latin typeface="TimesNewRomanPSMT"/>
              </a:rPr>
              <a:t>интересов и инициативы</a:t>
            </a:r>
            <a:br>
              <a:rPr lang="ru-RU" sz="1800" dirty="0">
                <a:solidFill>
                  <a:srgbClr val="0070C0"/>
                </a:solidFill>
                <a:latin typeface="TimesNewRomanPSMT"/>
              </a:rPr>
            </a:br>
            <a:r>
              <a:rPr lang="ru-RU" sz="1800" dirty="0" smtClean="0">
                <a:solidFill>
                  <a:srgbClr val="0070C0"/>
                </a:solidFill>
                <a:latin typeface="TimesNewRomanPSMT"/>
              </a:rPr>
              <a:t>воспитанников</a:t>
            </a:r>
            <a:r>
              <a:rPr lang="ru-RU" sz="1800" dirty="0">
                <a:solidFill>
                  <a:srgbClr val="0070C0"/>
                </a:solidFill>
                <a:latin typeface="TimesNewRomanPSMT"/>
              </a:rPr>
              <a:t/>
            </a:r>
            <a:br>
              <a:rPr lang="ru-RU" sz="1800" dirty="0">
                <a:solidFill>
                  <a:srgbClr val="0070C0"/>
                </a:solidFill>
                <a:latin typeface="TimesNewRomanPSMT"/>
              </a:rPr>
            </a:br>
            <a:r>
              <a:rPr lang="ru-RU" sz="1800" b="1" dirty="0">
                <a:solidFill>
                  <a:srgbClr val="0070C0"/>
                </a:solidFill>
                <a:latin typeface="TimesNewRomanPSMT"/>
              </a:rPr>
              <a:t/>
            </a:r>
            <a:br>
              <a:rPr lang="ru-RU" sz="1800" b="1" dirty="0">
                <a:solidFill>
                  <a:srgbClr val="0070C0"/>
                </a:solidFill>
                <a:latin typeface="TimesNewRomanPSMT"/>
              </a:rPr>
            </a:b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00940" y="1685884"/>
            <a:ext cx="32967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70C0"/>
                </a:solidFill>
                <a:latin typeface="TimesNewRomanPSMT"/>
              </a:rPr>
              <a:t>Совершенствование</a:t>
            </a:r>
            <a:r>
              <a:rPr lang="ru-RU" sz="2000" b="1" dirty="0">
                <a:solidFill>
                  <a:srgbClr val="0070C0"/>
                </a:solidFill>
                <a:latin typeface="TimesNewRomanPSMT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NewRomanPSMT"/>
              </a:rPr>
            </a:br>
            <a:r>
              <a:rPr lang="ru-RU" sz="2000" b="1" dirty="0">
                <a:solidFill>
                  <a:srgbClr val="0070C0"/>
                </a:solidFill>
                <a:latin typeface="TimesNewRomanPS-ItalicMT"/>
              </a:rPr>
              <a:t>широкого круга разнообразного</a:t>
            </a:r>
            <a:br>
              <a:rPr lang="ru-RU" sz="2000" b="1" dirty="0">
                <a:solidFill>
                  <a:srgbClr val="0070C0"/>
                </a:solidFill>
                <a:latin typeface="TimesNewRomanPS-ItalicMT"/>
              </a:rPr>
            </a:br>
            <a:r>
              <a:rPr lang="ru-RU" sz="2000" b="1" dirty="0">
                <a:solidFill>
                  <a:srgbClr val="0070C0"/>
                </a:solidFill>
                <a:latin typeface="TimesNewRomanPSMT"/>
              </a:rPr>
              <a:t>учебно-методического</a:t>
            </a:r>
            <a:br>
              <a:rPr lang="ru-RU" sz="2000" b="1" dirty="0">
                <a:solidFill>
                  <a:srgbClr val="0070C0"/>
                </a:solidFill>
                <a:latin typeface="TimesNewRomanPSMT"/>
              </a:rPr>
            </a:br>
            <a:r>
              <a:rPr lang="ru-RU" sz="2000" b="1" dirty="0">
                <a:solidFill>
                  <a:srgbClr val="0070C0"/>
                </a:solidFill>
                <a:latin typeface="TimesNewRomanPSMT"/>
              </a:rPr>
              <a:t>обеспечения, позволяющего</a:t>
            </a:r>
            <a:br>
              <a:rPr lang="ru-RU" sz="2000" b="1" dirty="0">
                <a:solidFill>
                  <a:srgbClr val="0070C0"/>
                </a:solidFill>
                <a:latin typeface="TimesNewRomanPSMT"/>
              </a:rPr>
            </a:br>
            <a:r>
              <a:rPr lang="ru-RU" sz="2000" b="1" dirty="0">
                <a:solidFill>
                  <a:srgbClr val="0070C0"/>
                </a:solidFill>
                <a:latin typeface="TimesNewRomanPSMT"/>
              </a:rPr>
              <a:t>обеспечить потребности</a:t>
            </a:r>
            <a:br>
              <a:rPr lang="ru-RU" sz="2000" b="1" dirty="0">
                <a:solidFill>
                  <a:srgbClr val="0070C0"/>
                </a:solidFill>
                <a:latin typeface="TimesNewRomanPSMT"/>
              </a:rPr>
            </a:br>
            <a:r>
              <a:rPr lang="ru-RU" sz="2000" b="1" dirty="0">
                <a:solidFill>
                  <a:srgbClr val="0070C0"/>
                </a:solidFill>
                <a:latin typeface="TimesNewRomanPSMT"/>
              </a:rPr>
              <a:t>амплифицированной</a:t>
            </a:r>
            <a:br>
              <a:rPr lang="ru-RU" sz="2000" b="1" dirty="0">
                <a:solidFill>
                  <a:srgbClr val="0070C0"/>
                </a:solidFill>
                <a:latin typeface="TimesNewRomanPSMT"/>
              </a:rPr>
            </a:br>
            <a:r>
              <a:rPr lang="ru-RU" sz="2000" b="1" dirty="0">
                <a:solidFill>
                  <a:srgbClr val="0070C0"/>
                </a:solidFill>
                <a:latin typeface="TimesNewRomanPSMT"/>
              </a:rPr>
              <a:t>образовательной </a:t>
            </a:r>
            <a:r>
              <a:rPr lang="ru-RU" sz="2000" b="1" dirty="0" smtClean="0">
                <a:solidFill>
                  <a:srgbClr val="0070C0"/>
                </a:solidFill>
                <a:latin typeface="TimesNewRomanPSMT"/>
              </a:rPr>
              <a:t>среды ДОО/ Группы</a:t>
            </a:r>
            <a:r>
              <a:rPr lang="ru-RU" sz="2000" b="1" dirty="0">
                <a:solidFill>
                  <a:srgbClr val="0070C0"/>
                </a:solidFill>
                <a:latin typeface="TimesNewRomanPSMT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NewRomanPSMT"/>
              </a:rPr>
            </a:b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Выгнутая вниз стрелка 4"/>
          <p:cNvSpPr/>
          <p:nvPr/>
        </p:nvSpPr>
        <p:spPr>
          <a:xfrm rot="20054261">
            <a:off x="6981092" y="5686500"/>
            <a:ext cx="2497015" cy="101990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194" y="5471536"/>
            <a:ext cx="3597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solidFill>
                  <a:srgbClr val="0070C0"/>
                </a:solidFill>
                <a:latin typeface="TimesNewRomanPSMT"/>
              </a:rPr>
              <a:t>культуры учебно-методического</a:t>
            </a:r>
            <a:br>
              <a:rPr lang="ru-RU" sz="2400" b="1" cap="all" dirty="0">
                <a:solidFill>
                  <a:srgbClr val="0070C0"/>
                </a:solidFill>
                <a:latin typeface="TimesNewRomanPSMT"/>
              </a:rPr>
            </a:br>
            <a:r>
              <a:rPr lang="ru-RU" sz="2400" b="1" cap="all" dirty="0" smtClean="0">
                <a:solidFill>
                  <a:srgbClr val="0070C0"/>
                </a:solidFill>
                <a:latin typeface="TimesNewRomanPSMT"/>
              </a:rPr>
              <a:t>обеспечения</a:t>
            </a:r>
            <a:endParaRPr lang="ru-RU" sz="2400" b="1" cap="all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r="125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859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TimesNewRomanPS-BoldMT"/>
              </a:rPr>
              <a:t>Учебно-методическое обеспечение образовательного процесса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295" y="2848707"/>
            <a:ext cx="6452706" cy="314376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Систематизировано: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В</a:t>
            </a:r>
            <a:r>
              <a:rPr lang="ru-RU" sz="2400" dirty="0" smtClean="0">
                <a:solidFill>
                  <a:srgbClr val="0070C0"/>
                </a:solidFill>
              </a:rPr>
              <a:t> микрокабинетах группы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В методических кабинетах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В виртуальном методическом кабинете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На информационных ресурсах (печатные, электронные носители)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3"/>
          </p:nvPr>
        </p:nvSpPr>
        <p:spPr>
          <a:xfrm>
            <a:off x="1301262" y="1246509"/>
            <a:ext cx="10890738" cy="121533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70C0"/>
                </a:solidFill>
              </a:rPr>
              <a:t>Направлено на обеспечение широкого, постоянного и устойчивого доступа для всех участников образовательного процесса к любой информации, связанной с реализацией образовательных программ ДОО.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01" y="2625989"/>
            <a:ext cx="49588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 smtClean="0">
                <a:solidFill>
                  <a:srgbClr val="0070C0"/>
                </a:solidFill>
                <a:latin typeface="TimesNewRomanPSMT"/>
              </a:rPr>
              <a:t>Анализируется</a:t>
            </a:r>
            <a:r>
              <a:rPr lang="ru-RU" sz="2400" b="1" cap="all" dirty="0">
                <a:solidFill>
                  <a:srgbClr val="0070C0"/>
                </a:solidFill>
                <a:latin typeface="TimesNewRomanPSMT"/>
              </a:rPr>
              <a:t/>
            </a:r>
            <a:br>
              <a:rPr lang="ru-RU" sz="2400" b="1" cap="all" dirty="0">
                <a:solidFill>
                  <a:srgbClr val="0070C0"/>
                </a:solidFill>
                <a:latin typeface="TimesNewRomanPSMT"/>
              </a:rPr>
            </a:br>
            <a:r>
              <a:rPr lang="ru-RU" sz="2400" b="1" cap="all" dirty="0">
                <a:solidFill>
                  <a:srgbClr val="0070C0"/>
                </a:solidFill>
                <a:latin typeface="TimesNewRomanPSMT"/>
              </a:rPr>
              <a:t>и совершенствуется с учетом</a:t>
            </a:r>
            <a:br>
              <a:rPr lang="ru-RU" sz="2400" b="1" cap="all" dirty="0">
                <a:solidFill>
                  <a:srgbClr val="0070C0"/>
                </a:solidFill>
                <a:latin typeface="TimesNewRomanPSMT"/>
              </a:rPr>
            </a:br>
            <a:r>
              <a:rPr lang="ru-RU" sz="2400" b="1" cap="all" dirty="0">
                <a:solidFill>
                  <a:srgbClr val="0070C0"/>
                </a:solidFill>
                <a:latin typeface="TimesNewRomanPSMT"/>
              </a:rPr>
              <a:t>потребностей и способностей</a:t>
            </a:r>
            <a:br>
              <a:rPr lang="ru-RU" sz="2400" b="1" cap="all" dirty="0">
                <a:solidFill>
                  <a:srgbClr val="0070C0"/>
                </a:solidFill>
                <a:latin typeface="TimesNewRomanPSMT"/>
              </a:rPr>
            </a:br>
            <a:r>
              <a:rPr lang="ru-RU" sz="2400" b="1" cap="all" dirty="0">
                <a:solidFill>
                  <a:srgbClr val="0070C0"/>
                </a:solidFill>
                <a:latin typeface="TimesNewRomanPSMT"/>
              </a:rPr>
              <a:t>воспитанников группы, их</a:t>
            </a:r>
            <a:br>
              <a:rPr lang="ru-RU" sz="2400" b="1" cap="all" dirty="0">
                <a:solidFill>
                  <a:srgbClr val="0070C0"/>
                </a:solidFill>
                <a:latin typeface="TimesNewRomanPSMT"/>
              </a:rPr>
            </a:br>
            <a:r>
              <a:rPr lang="ru-RU" sz="2400" b="1" cap="all" dirty="0">
                <a:solidFill>
                  <a:srgbClr val="0070C0"/>
                </a:solidFill>
                <a:latin typeface="TimesNewRomanPSMT"/>
              </a:rPr>
              <a:t>интересов и инициативы.</a:t>
            </a:r>
            <a:br>
              <a:rPr lang="ru-RU" sz="2400" b="1" cap="all" dirty="0">
                <a:solidFill>
                  <a:srgbClr val="0070C0"/>
                </a:solidFill>
                <a:latin typeface="TimesNewRomanPSMT"/>
              </a:rPr>
            </a:br>
            <a:endParaRPr lang="ru-RU" sz="2400" b="1" cap="all" dirty="0">
              <a:solidFill>
                <a:srgbClr val="0070C0"/>
              </a:solidFill>
            </a:endParaRPr>
          </a:p>
        </p:txBody>
      </p:sp>
      <p:sp>
        <p:nvSpPr>
          <p:cNvPr id="8" name="Выгнутая вниз стрелка 7"/>
          <p:cNvSpPr/>
          <p:nvPr/>
        </p:nvSpPr>
        <p:spPr>
          <a:xfrm rot="20708771">
            <a:off x="4712677" y="5697416"/>
            <a:ext cx="2883877" cy="914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27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2677" y="0"/>
            <a:ext cx="7479323" cy="773723"/>
          </a:xfrm>
        </p:spPr>
        <p:txBody>
          <a:bodyPr/>
          <a:lstStyle/>
          <a:p>
            <a:r>
              <a:rPr lang="ru-RU" sz="3000" b="1" dirty="0" smtClean="0">
                <a:solidFill>
                  <a:srgbClr val="0070C0"/>
                </a:solidFill>
              </a:rPr>
              <a:t>ДОСТУПНОСТЬВОСПИТАННИКАМ</a:t>
            </a:r>
            <a:endParaRPr lang="ru-RU" sz="3000" b="1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545015" y="1019908"/>
            <a:ext cx="6400800" cy="583809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уровню развития воспитанников.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</a:t>
            </a:r>
            <a: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текущим потребностям,</a:t>
            </a:r>
            <a: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возможностям, интересам воспитанников</a:t>
            </a:r>
            <a: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выстроить </a:t>
            </a:r>
            <a: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</a:t>
            </a:r>
            <a:r>
              <a:rPr lang="ru-RU" sz="23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образовательный маршрут с учетом интересов, способностей, потребностей воспитанников.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материалов,</a:t>
            </a:r>
            <a: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разработанных </a:t>
            </a:r>
            <a: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педагогами группы</a:t>
            </a:r>
            <a:b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другими специалистами ДОО</a:t>
            </a:r>
            <a:b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 для воспитанников</a:t>
            </a:r>
            <a:b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группы.</a:t>
            </a:r>
            <a:b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2" r="215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66446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2677" y="1"/>
            <a:ext cx="6641123" cy="84406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ДОСТУПНОСТЬ </a:t>
            </a:r>
            <a:r>
              <a:rPr lang="ru-RU" sz="3200" b="1" cap="all" dirty="0" smtClean="0">
                <a:solidFill>
                  <a:srgbClr val="0070C0"/>
                </a:solidFill>
              </a:rPr>
              <a:t>педагогам</a:t>
            </a:r>
            <a:endParaRPr lang="ru-RU" sz="3200" b="1" cap="all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521569" y="844063"/>
            <a:ext cx="6670431" cy="551310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  <a:latin typeface="TimesNewRomanPSMT"/>
              </a:rPr>
              <a:t>Учебно-методические</a:t>
            </a:r>
            <a:br>
              <a:rPr lang="ru-RU" sz="2400" dirty="0">
                <a:solidFill>
                  <a:srgbClr val="0070C0"/>
                </a:solidFill>
                <a:latin typeface="TimesNewRomanPSMT"/>
              </a:rPr>
            </a:br>
            <a:r>
              <a:rPr lang="ru-RU" sz="2400" dirty="0">
                <a:solidFill>
                  <a:srgbClr val="0070C0"/>
                </a:solidFill>
                <a:latin typeface="TimesNewRomanPSMT"/>
              </a:rPr>
              <a:t>материалы </a:t>
            </a:r>
            <a:r>
              <a:rPr lang="ru-RU" sz="2400" dirty="0" smtClean="0">
                <a:solidFill>
                  <a:srgbClr val="0070C0"/>
                </a:solidFill>
                <a:latin typeface="TimesNewRomanPSMT"/>
              </a:rPr>
              <a:t>предусмотренные образовательными программами ДОО доступны педагогам.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NewRomanPSMT"/>
              </a:rPr>
              <a:t>Доступность различного</a:t>
            </a:r>
            <a:r>
              <a:rPr lang="ru-RU" sz="2400" dirty="0">
                <a:solidFill>
                  <a:srgbClr val="0070C0"/>
                </a:solidFill>
                <a:latin typeface="TimesNewRomanPSMT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NewRomanPSMT"/>
              </a:rPr>
            </a:br>
            <a:r>
              <a:rPr lang="ru-RU" sz="2400" dirty="0" smtClean="0">
                <a:solidFill>
                  <a:srgbClr val="0070C0"/>
                </a:solidFill>
                <a:latin typeface="TimesNewRomanPSMT"/>
              </a:rPr>
              <a:t>учебно-методического обеспечения,</a:t>
            </a:r>
            <a:r>
              <a:rPr lang="ru-RU" sz="2400" dirty="0">
                <a:solidFill>
                  <a:srgbClr val="0070C0"/>
                </a:solidFill>
                <a:latin typeface="TimesNewRomanPSMT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NewRomanPSMT"/>
              </a:rPr>
            </a:br>
            <a:r>
              <a:rPr lang="ru-RU" sz="2400" dirty="0" smtClean="0">
                <a:solidFill>
                  <a:srgbClr val="0070C0"/>
                </a:solidFill>
                <a:latin typeface="TimesNewRomanPSMT"/>
              </a:rPr>
              <a:t>отражающего </a:t>
            </a:r>
            <a:r>
              <a:rPr lang="ru-RU" sz="2400" dirty="0">
                <a:solidFill>
                  <a:srgbClr val="0070C0"/>
                </a:solidFill>
                <a:latin typeface="TimesNewRomanPSMT"/>
              </a:rPr>
              <a:t>основные аспекты</a:t>
            </a:r>
            <a:br>
              <a:rPr lang="ru-RU" sz="2400" dirty="0">
                <a:solidFill>
                  <a:srgbClr val="0070C0"/>
                </a:solidFill>
                <a:latin typeface="TimesNewRomanPSMT"/>
              </a:rPr>
            </a:br>
            <a:r>
              <a:rPr lang="ru-RU" sz="2400" dirty="0">
                <a:solidFill>
                  <a:srgbClr val="0070C0"/>
                </a:solidFill>
                <a:latin typeface="TimesNewRomanPSMT"/>
              </a:rPr>
              <a:t>педагогической </a:t>
            </a:r>
            <a:r>
              <a:rPr lang="ru-RU" sz="2400" dirty="0" smtClean="0">
                <a:solidFill>
                  <a:srgbClr val="0070C0"/>
                </a:solidFill>
                <a:latin typeface="TimesNewRomanPSMT"/>
              </a:rPr>
              <a:t>работы, в т.ч. к самостоятельно разработанным</a:t>
            </a:r>
            <a:r>
              <a:rPr lang="ru-RU" sz="2400" dirty="0">
                <a:solidFill>
                  <a:srgbClr val="0070C0"/>
                </a:solidFill>
                <a:latin typeface="TimesNewRomanPSMT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NewRomanPSMT"/>
              </a:rPr>
            </a:br>
            <a:r>
              <a:rPr lang="ru-RU" sz="2400" dirty="0" smtClean="0">
                <a:solidFill>
                  <a:srgbClr val="0070C0"/>
                </a:solidFill>
                <a:latin typeface="TimesNewRomanPSMT"/>
              </a:rPr>
              <a:t>новым учебно-методическим</a:t>
            </a:r>
            <a:r>
              <a:rPr lang="ru-RU" sz="2400" dirty="0">
                <a:solidFill>
                  <a:srgbClr val="0070C0"/>
                </a:solidFill>
                <a:latin typeface="TimesNewRomanPSMT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NewRomanPSMT"/>
              </a:rPr>
            </a:br>
            <a:r>
              <a:rPr lang="ru-RU" sz="2400" dirty="0" smtClean="0">
                <a:solidFill>
                  <a:srgbClr val="0070C0"/>
                </a:solidFill>
                <a:latin typeface="TimesNewRomanPSMT"/>
              </a:rPr>
              <a:t>материалам.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NewRomanPSMT"/>
              </a:rPr>
              <a:t>Обеспеченность условий онлайн-доступа </a:t>
            </a:r>
            <a:r>
              <a:rPr lang="ru-RU" sz="2400" dirty="0">
                <a:solidFill>
                  <a:srgbClr val="0070C0"/>
                </a:solidFill>
                <a:latin typeface="TimesNewRomanPSMT"/>
              </a:rPr>
              <a:t>к необходимой </a:t>
            </a:r>
            <a:r>
              <a:rPr lang="ru-RU" sz="2400" dirty="0" smtClean="0">
                <a:solidFill>
                  <a:srgbClr val="0070C0"/>
                </a:solidFill>
                <a:latin typeface="TimesNewRomanPSMT"/>
              </a:rPr>
              <a:t>учебно-методической </a:t>
            </a:r>
            <a:r>
              <a:rPr lang="ru-RU" sz="2400" dirty="0">
                <a:solidFill>
                  <a:srgbClr val="0070C0"/>
                </a:solidFill>
                <a:latin typeface="TimesNewRomanPSMT"/>
              </a:rPr>
              <a:t>поддержке</a:t>
            </a:r>
            <a:br>
              <a:rPr lang="ru-RU" sz="2400" dirty="0">
                <a:solidFill>
                  <a:srgbClr val="0070C0"/>
                </a:solidFill>
                <a:latin typeface="TimesNewRomanPSMT"/>
              </a:rPr>
            </a:br>
            <a:r>
              <a:rPr lang="ru-RU" sz="2400" dirty="0" smtClean="0">
                <a:solidFill>
                  <a:srgbClr val="0070C0"/>
                </a:solidFill>
                <a:latin typeface="TimesNewRomanPSMT"/>
              </a:rPr>
              <a:t>педагогов, инновационным разработкам.</a:t>
            </a:r>
            <a:r>
              <a:rPr lang="ru-RU" sz="2400" dirty="0">
                <a:solidFill>
                  <a:srgbClr val="0070C0"/>
                </a:solidFill>
                <a:latin typeface="TimesNewRomanPSMT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NewRomanPSMT"/>
              </a:rPr>
            </a:br>
            <a:r>
              <a:rPr lang="ru-RU" sz="2400" dirty="0">
                <a:solidFill>
                  <a:srgbClr val="0070C0"/>
                </a:solidFill>
                <a:latin typeface="TimesNewRomanPSMT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NewRomanPSMT"/>
              </a:rPr>
            </a:br>
            <a: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8" r="178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02662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182200"/>
            <a:ext cx="5117394" cy="76252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Раздел </a:t>
            </a:r>
            <a:r>
              <a:rPr lang="ru-RU" b="1" dirty="0" smtClean="0">
                <a:solidFill>
                  <a:srgbClr val="0070C0"/>
                </a:solidFill>
              </a:rPr>
              <a:t>3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507437"/>
            <a:ext cx="5492044" cy="360115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4000" b="1" spc="0" dirty="0">
                <a:solidFill>
                  <a:srgbClr val="0070C0"/>
                </a:solidFill>
                <a:latin typeface="TimesNewRomanPS-BoldMT"/>
              </a:rPr>
              <a:t>Библиотечно-информационное </a:t>
            </a:r>
            <a:r>
              <a:rPr lang="ru-RU" sz="4000" b="1" spc="0" dirty="0" smtClean="0">
                <a:solidFill>
                  <a:srgbClr val="0070C0"/>
                </a:solidFill>
                <a:latin typeface="TimesNewRomanPS-BoldMT"/>
              </a:rPr>
              <a:t>обеспечение </a:t>
            </a:r>
            <a:endParaRPr lang="ru-RU" sz="4000" b="1" spc="0" dirty="0">
              <a:solidFill>
                <a:srgbClr val="0070C0"/>
              </a:solidFill>
            </a:endParaRPr>
          </a:p>
          <a:p>
            <a:pPr lvl="0" algn="r"/>
            <a:endParaRPr lang="ru-RU" sz="4000" b="1" dirty="0" smtClean="0">
              <a:solidFill>
                <a:srgbClr val="0070C0"/>
              </a:solidFill>
              <a:latin typeface="PT Sans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7" r="7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2902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6433" y="0"/>
            <a:ext cx="9601802" cy="1082366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Качество библиотечно-информационного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обеспечения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17786" y="1957795"/>
            <a:ext cx="9882552" cy="4654020"/>
          </a:xfrm>
        </p:spPr>
        <p:txBody>
          <a:bodyPr>
            <a:noAutofit/>
          </a:bodyPr>
          <a:lstStyle/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Педагогические работники ДОО имеют право:</a:t>
            </a:r>
            <a:endParaRPr lang="ru-RU" sz="2000" dirty="0">
              <a:solidFill>
                <a:srgbClr val="0070C0"/>
              </a:solidFill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1) получать полную информацию о составе библиотечного фонда, информационных ресурсах и предоставляемых услугах;</a:t>
            </a:r>
            <a:endParaRPr lang="ru-RU" sz="2000" dirty="0">
              <a:solidFill>
                <a:srgbClr val="0070C0"/>
              </a:solidFill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2) пользоваться справочно-библиографическим аппаратом библиотеки;</a:t>
            </a:r>
            <a:endParaRPr lang="ru-RU" sz="2000" dirty="0">
              <a:solidFill>
                <a:srgbClr val="0070C0"/>
              </a:solidFill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3) получать консультационную помощь в поиске и выборе источников информации;</a:t>
            </a:r>
            <a:endParaRPr lang="ru-RU" sz="2000" dirty="0">
              <a:solidFill>
                <a:srgbClr val="0070C0"/>
              </a:solidFill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4) получать во временное пользование печатные издания, аудиовизуальные документы и другие источники информации;</a:t>
            </a:r>
            <a:endParaRPr lang="ru-RU" sz="2000" dirty="0">
              <a:solidFill>
                <a:srgbClr val="0070C0"/>
              </a:solidFill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5) продлевать срок пользования документами;</a:t>
            </a:r>
            <a:endParaRPr lang="ru-RU" sz="2000" dirty="0">
              <a:solidFill>
                <a:srgbClr val="0070C0"/>
              </a:solidFill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6) получать тематические, фактографические, уточняющие и библиографические справки на основе фонда библиотеки;</a:t>
            </a:r>
            <a:endParaRPr lang="ru-RU" sz="2000" dirty="0">
              <a:solidFill>
                <a:srgbClr val="0070C0"/>
              </a:solidFill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7) получать консультационную помощь в работе с информацией на нетрадиционных носителях при пользовании электронным и иным оборудованием.</a:t>
            </a:r>
            <a:endParaRPr lang="ru-RU" sz="20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1336432" y="1094231"/>
            <a:ext cx="10163906" cy="863563"/>
          </a:xfrm>
        </p:spPr>
        <p:txBody>
          <a:bodyPr>
            <a:normAutofit fontScale="92500" lnSpcReduction="10000"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Педагогическим работникам ДОО бесплатно предоставляется в пользование на время библиотечно-информационные ресурсы.</a:t>
            </a:r>
            <a:endParaRPr lang="ru-RU" b="1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4561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615" y="0"/>
            <a:ext cx="9355619" cy="288387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Бесплатный доступ педагогических работников к образовательным, методическим и научным услугам ДОО через сеть Интернет осуществляется по составленному графику с компьютера, установленного в методическом кабинете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1582615" y="3341077"/>
            <a:ext cx="9906603" cy="2672861"/>
          </a:xfrm>
        </p:spPr>
        <p:txBody>
          <a:bodyPr>
            <a:noAutofit/>
          </a:bodyPr>
          <a:lstStyle/>
          <a:p>
            <a:pPr algn="r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Педагогическим работникам обеспечивается доступ к следующим электронным базам данных: профессиональные базы данных; информационные справочные системы; поисковые системы; электронная библиотека 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36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292" y="351694"/>
            <a:ext cx="9214943" cy="1090245"/>
          </a:xfrm>
        </p:spPr>
        <p:txBody>
          <a:bodyPr/>
          <a:lstStyle/>
          <a:p>
            <a:r>
              <a:rPr lang="ru-RU" sz="3600" b="1" dirty="0">
                <a:solidFill>
                  <a:srgbClr val="CDE9F3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Качество библиотечно-информационного обеспечения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3292" y="1441939"/>
            <a:ext cx="9671539" cy="5064369"/>
          </a:xfrm>
        </p:spPr>
        <p:txBody>
          <a:bodyPr>
            <a:normAutofit fontScale="85000" lnSpcReduction="10000"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методическом кабинете имеется доступ к электронной библиотеке ДОО, в которой сосредоточены в электронном формате печатные издания по различным образовательным областям образовательной программы дошкольного образования, перечень ресурсов, размещённых в Интернет, интересных для педагогов и родителей дошкольного образовательного учреждения. Работа над пополнением фонда электронной библиотеке ведется постоянно.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79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230" y="-1"/>
            <a:ext cx="10811446" cy="1246509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TimesNewRomanPSMT"/>
              </a:rPr>
              <a:t>Библиотечно-информационный ресурс для педагогов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6733" y="2215662"/>
            <a:ext cx="10855267" cy="4345352"/>
          </a:xfrm>
        </p:spPr>
        <p:txBody>
          <a:bodyPr>
            <a:noAutofit/>
          </a:bodyPr>
          <a:lstStyle/>
          <a:p>
            <a:pPr marL="457200" indent="-457200">
              <a:buFontTx/>
              <a:buChar char="-"/>
            </a:pPr>
            <a:r>
              <a:rPr lang="ru-RU" sz="2300" dirty="0">
                <a:solidFill>
                  <a:srgbClr val="0070C0"/>
                </a:solidFill>
                <a:latin typeface="TimesNewRomanPSMT"/>
              </a:rPr>
              <a:t>р</a:t>
            </a:r>
            <a:r>
              <a:rPr lang="ru-RU" sz="2300" dirty="0" smtClean="0">
                <a:solidFill>
                  <a:srgbClr val="0070C0"/>
                </a:solidFill>
                <a:latin typeface="TimesNewRomanPSMT"/>
              </a:rPr>
              <a:t>азвернутым библиотечно-информационным</a:t>
            </a:r>
            <a:r>
              <a:rPr lang="ru-RU" sz="2300" dirty="0">
                <a:solidFill>
                  <a:srgbClr val="0070C0"/>
                </a:solidFill>
                <a:latin typeface="TimesNewRomanPSMT"/>
              </a:rPr>
              <a:t/>
            </a:r>
            <a:br>
              <a:rPr lang="ru-RU" sz="2300" dirty="0">
                <a:solidFill>
                  <a:srgbClr val="0070C0"/>
                </a:solidFill>
                <a:latin typeface="TimesNewRomanPSMT"/>
              </a:rPr>
            </a:br>
            <a:r>
              <a:rPr lang="ru-RU" sz="2300" dirty="0" smtClean="0">
                <a:solidFill>
                  <a:srgbClr val="0070C0"/>
                </a:solidFill>
                <a:latin typeface="TimesNewRomanPSMT"/>
              </a:rPr>
              <a:t>ресурсам ДОО;</a:t>
            </a:r>
          </a:p>
          <a:p>
            <a:pPr marL="457200" indent="-457200">
              <a:buFontTx/>
              <a:buChar char="-"/>
            </a:pPr>
            <a:r>
              <a:rPr lang="ru-RU" sz="2300" dirty="0">
                <a:solidFill>
                  <a:srgbClr val="0070C0"/>
                </a:solidFill>
                <a:latin typeface="TimesNewRomanPSMT"/>
              </a:rPr>
              <a:t>т</a:t>
            </a:r>
            <a:r>
              <a:rPr lang="ru-RU" sz="2300" dirty="0" smtClean="0">
                <a:solidFill>
                  <a:srgbClr val="0070C0"/>
                </a:solidFill>
                <a:latin typeface="TimesNewRomanPSMT"/>
              </a:rPr>
              <a:t>ехнически оснащенному </a:t>
            </a:r>
            <a:r>
              <a:rPr lang="ru-RU" sz="2300" dirty="0">
                <a:solidFill>
                  <a:srgbClr val="0070C0"/>
                </a:solidFill>
                <a:latin typeface="TimesNewRomanPSMT"/>
              </a:rPr>
              <a:t>рабочему месту (</a:t>
            </a:r>
            <a:r>
              <a:rPr lang="ru-RU" sz="2300" dirty="0" smtClean="0">
                <a:solidFill>
                  <a:srgbClr val="0070C0"/>
                </a:solidFill>
                <a:latin typeface="TimesNewRomanPSMT"/>
              </a:rPr>
              <a:t>для одновременной </a:t>
            </a:r>
            <a:r>
              <a:rPr lang="ru-RU" sz="2300" dirty="0">
                <a:solidFill>
                  <a:srgbClr val="0070C0"/>
                </a:solidFill>
                <a:latin typeface="TimesNewRomanPSMT"/>
              </a:rPr>
              <a:t>работы не менее </a:t>
            </a:r>
            <a:r>
              <a:rPr lang="ru-RU" sz="2300" dirty="0" smtClean="0">
                <a:solidFill>
                  <a:srgbClr val="0070C0"/>
                </a:solidFill>
                <a:latin typeface="TimesNewRomanPSMT"/>
              </a:rPr>
              <a:t>2 педагогов), позволяющему производить </a:t>
            </a:r>
            <a:r>
              <a:rPr lang="ru-RU" sz="2300" dirty="0">
                <a:solidFill>
                  <a:srgbClr val="0070C0"/>
                </a:solidFill>
                <a:latin typeface="TimesNewRomanPSMT"/>
              </a:rPr>
              <a:t>поиск и обработку</a:t>
            </a:r>
            <a:br>
              <a:rPr lang="ru-RU" sz="2300" dirty="0">
                <a:solidFill>
                  <a:srgbClr val="0070C0"/>
                </a:solidFill>
                <a:latin typeface="TimesNewRomanPSMT"/>
              </a:rPr>
            </a:br>
            <a:r>
              <a:rPr lang="ru-RU" sz="2300" dirty="0">
                <a:solidFill>
                  <a:srgbClr val="0070C0"/>
                </a:solidFill>
                <a:latin typeface="TimesNewRomanPSMT"/>
              </a:rPr>
              <a:t>необходимой для </a:t>
            </a:r>
            <a:r>
              <a:rPr lang="ru-RU" sz="2300" dirty="0" smtClean="0">
                <a:solidFill>
                  <a:srgbClr val="0070C0"/>
                </a:solidFill>
                <a:latin typeface="TimesNewRomanPSMT"/>
              </a:rPr>
              <a:t>педагогической работы </a:t>
            </a:r>
            <a:r>
              <a:rPr lang="ru-RU" sz="2300" dirty="0">
                <a:solidFill>
                  <a:srgbClr val="0070C0"/>
                </a:solidFill>
                <a:latin typeface="TimesNewRomanPSMT"/>
              </a:rPr>
              <a:t>информации в </a:t>
            </a:r>
            <a:r>
              <a:rPr lang="ru-RU" sz="2300" dirty="0" smtClean="0">
                <a:solidFill>
                  <a:srgbClr val="0070C0"/>
                </a:solidFill>
                <a:latin typeface="TimesNewRomanPSMT"/>
              </a:rPr>
              <a:t>Интернете;</a:t>
            </a:r>
          </a:p>
          <a:p>
            <a:pPr marL="457200" indent="-457200">
              <a:buFontTx/>
              <a:buChar char="-"/>
            </a:pPr>
            <a:r>
              <a:rPr lang="ru-RU" sz="2300" dirty="0" smtClean="0">
                <a:solidFill>
                  <a:srgbClr val="0070C0"/>
                </a:solidFill>
                <a:latin typeface="TimesNewRomanPSMT"/>
              </a:rPr>
              <a:t>изучению </a:t>
            </a:r>
            <a:r>
              <a:rPr lang="ru-RU" sz="2300" dirty="0">
                <a:solidFill>
                  <a:srgbClr val="0070C0"/>
                </a:solidFill>
                <a:latin typeface="TimesNewRomanPSMT"/>
              </a:rPr>
              <a:t>нужных им </a:t>
            </a:r>
            <a:r>
              <a:rPr lang="ru-RU" sz="2300" dirty="0" smtClean="0">
                <a:solidFill>
                  <a:srgbClr val="0070C0"/>
                </a:solidFill>
                <a:latin typeface="TimesNewRomanPSMT"/>
              </a:rPr>
              <a:t>литературных, учебных </a:t>
            </a:r>
            <a:r>
              <a:rPr lang="ru-RU" sz="2300" dirty="0">
                <a:solidFill>
                  <a:srgbClr val="0070C0"/>
                </a:solidFill>
                <a:latin typeface="TimesNewRomanPSMT"/>
              </a:rPr>
              <a:t>или научных </a:t>
            </a:r>
            <a:r>
              <a:rPr lang="ru-RU" sz="2300" dirty="0" smtClean="0">
                <a:solidFill>
                  <a:srgbClr val="0070C0"/>
                </a:solidFill>
                <a:latin typeface="TimesNewRomanPSMT"/>
              </a:rPr>
              <a:t>источников информации в части </a:t>
            </a:r>
            <a:r>
              <a:rPr lang="ru-RU" sz="2300" dirty="0">
                <a:solidFill>
                  <a:srgbClr val="0070C0"/>
                </a:solidFill>
                <a:latin typeface="TimesNewRomanPSMT"/>
              </a:rPr>
              <a:t>своего рабочего </a:t>
            </a:r>
            <a:r>
              <a:rPr lang="ru-RU" sz="2300" dirty="0" smtClean="0">
                <a:solidFill>
                  <a:srgbClr val="0070C0"/>
                </a:solidFill>
                <a:latin typeface="TimesNewRomanPSMT"/>
              </a:rPr>
              <a:t>времени. </a:t>
            </a:r>
            <a:r>
              <a:rPr lang="ru-RU" sz="2400" dirty="0">
                <a:solidFill>
                  <a:srgbClr val="0070C0"/>
                </a:solidFill>
                <a:latin typeface="TimesNewRomanPSMT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NewRomanPSMT"/>
              </a:rPr>
            </a:br>
            <a:r>
              <a:rPr lang="ru-RU" sz="2400" dirty="0">
                <a:solidFill>
                  <a:srgbClr val="0070C0"/>
                </a:solidFill>
                <a:latin typeface="TimesNewRomanPSMT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NewRomanPSMT"/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1364353" y="1422356"/>
            <a:ext cx="9601199" cy="969153"/>
          </a:xfrm>
        </p:spPr>
        <p:txBody>
          <a:bodyPr>
            <a:noAutofit/>
          </a:bodyPr>
          <a:lstStyle/>
          <a:p>
            <a:pPr lvl="0">
              <a:lnSpc>
                <a:spcPct val="130000"/>
              </a:lnSpc>
              <a:spcBef>
                <a:spcPts val="600"/>
              </a:spcBef>
            </a:pPr>
            <a:r>
              <a:rPr lang="ru-RU" sz="2400" b="1" cap="all" spc="200" dirty="0">
                <a:solidFill>
                  <a:srgbClr val="0070C0"/>
                </a:solidFill>
                <a:latin typeface="TimesNewRomanPSMT"/>
              </a:rPr>
              <a:t>Педагогам обеспечен регулярный доступ к:</a:t>
            </a:r>
          </a:p>
        </p:txBody>
      </p:sp>
    </p:spTree>
    <p:extLst>
      <p:ext uri="{BB962C8B-B14F-4D97-AF65-F5344CB8AC3E}">
        <p14:creationId xmlns:p14="http://schemas.microsoft.com/office/powerpoint/2010/main" val="2292414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182200"/>
            <a:ext cx="5117394" cy="76252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Раздел </a:t>
            </a:r>
            <a:r>
              <a:rPr lang="ru-RU" b="1" dirty="0" smtClean="0">
                <a:solidFill>
                  <a:srgbClr val="0070C0"/>
                </a:solidFill>
              </a:rPr>
              <a:t>1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199" y="2472267"/>
            <a:ext cx="5111045" cy="360115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PT Sans"/>
              </a:rPr>
              <a:t>Информационная </a:t>
            </a:r>
            <a:r>
              <a:rPr lang="ru-RU" sz="4000" b="1" dirty="0">
                <a:solidFill>
                  <a:srgbClr val="0070C0"/>
                </a:solidFill>
                <a:latin typeface="PT Sans"/>
              </a:rPr>
              <a:t>открытость образовательной </a:t>
            </a:r>
            <a:r>
              <a:rPr lang="ru-RU" sz="4000" b="1" dirty="0" smtClean="0">
                <a:solidFill>
                  <a:srgbClr val="0070C0"/>
                </a:solidFill>
                <a:latin typeface="PT Sans"/>
              </a:rPr>
              <a:t>организации</a:t>
            </a:r>
          </a:p>
          <a:p>
            <a:pPr lvl="0" algn="r"/>
            <a:endParaRPr lang="ru-RU" sz="2800" b="1" dirty="0" smtClean="0">
              <a:solidFill>
                <a:srgbClr val="0070C0"/>
              </a:solidFill>
              <a:latin typeface="PT Sans"/>
            </a:endParaRPr>
          </a:p>
          <a:p>
            <a:pPr lvl="0" algn="r"/>
            <a:r>
              <a:rPr lang="ru-RU" sz="2800" i="1" dirty="0" smtClean="0">
                <a:solidFill>
                  <a:srgbClr val="0070C0"/>
                </a:solidFill>
                <a:latin typeface="PT Sans"/>
              </a:rPr>
              <a:t>Статья </a:t>
            </a:r>
            <a:r>
              <a:rPr lang="ru-RU" sz="2800" i="1" dirty="0">
                <a:solidFill>
                  <a:srgbClr val="0070C0"/>
                </a:solidFill>
                <a:latin typeface="PT Sans"/>
              </a:rPr>
              <a:t>29. ФЗ № </a:t>
            </a:r>
            <a:r>
              <a:rPr lang="ru-RU" sz="2800" i="1" dirty="0" smtClean="0">
                <a:solidFill>
                  <a:srgbClr val="0070C0"/>
                </a:solidFill>
                <a:latin typeface="PT Sans"/>
              </a:rPr>
              <a:t>273</a:t>
            </a:r>
            <a:endParaRPr lang="ru-RU" sz="2800" i="1" dirty="0">
              <a:solidFill>
                <a:srgbClr val="0070C0"/>
              </a:solidFill>
              <a:latin typeface="PT Sans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8" r="20908" b="9957"/>
          <a:stretch/>
        </p:blipFill>
        <p:spPr>
          <a:xfrm>
            <a:off x="6389511" y="0"/>
            <a:ext cx="5802489" cy="6270171"/>
          </a:xfrm>
        </p:spPr>
      </p:pic>
    </p:spTree>
    <p:extLst>
      <p:ext uri="{BB962C8B-B14F-4D97-AF65-F5344CB8AC3E}">
        <p14:creationId xmlns:p14="http://schemas.microsoft.com/office/powerpoint/2010/main" val="2471238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230" y="-1"/>
            <a:ext cx="10811446" cy="1246509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TimesNewRomanPSMT"/>
              </a:rPr>
              <a:t>Библиотечно-информационный ресурс для педагогов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077" y="2215662"/>
            <a:ext cx="11136923" cy="4345352"/>
          </a:xfrm>
        </p:spPr>
        <p:txBody>
          <a:bodyPr>
            <a:noAutofit/>
          </a:bodyPr>
          <a:lstStyle/>
          <a:p>
            <a:pPr marL="457200" indent="-457200">
              <a:buFontTx/>
              <a:buChar char="-"/>
            </a:pPr>
            <a:r>
              <a:rPr lang="ru-RU" sz="2300" dirty="0">
                <a:solidFill>
                  <a:srgbClr val="0070C0"/>
                </a:solidFill>
                <a:latin typeface="TimesNewRomanPSMT"/>
              </a:rPr>
              <a:t>д</a:t>
            </a:r>
            <a:r>
              <a:rPr lang="ru-RU" sz="2300" dirty="0" smtClean="0">
                <a:solidFill>
                  <a:srgbClr val="0070C0"/>
                </a:solidFill>
                <a:latin typeface="TimesNewRomanPSMT"/>
              </a:rPr>
              <a:t>оступа к фонду дополнительной </a:t>
            </a:r>
            <a:r>
              <a:rPr lang="ru-RU" sz="2300" dirty="0">
                <a:solidFill>
                  <a:srgbClr val="0070C0"/>
                </a:solidFill>
                <a:latin typeface="TimesNewRomanPSMT"/>
              </a:rPr>
              <a:t>литературы,</a:t>
            </a:r>
            <a:br>
              <a:rPr lang="ru-RU" sz="2300" dirty="0">
                <a:solidFill>
                  <a:srgbClr val="0070C0"/>
                </a:solidFill>
                <a:latin typeface="TimesNewRomanPSMT"/>
              </a:rPr>
            </a:br>
            <a:r>
              <a:rPr lang="ru-RU" sz="2300" dirty="0" smtClean="0">
                <a:solidFill>
                  <a:srgbClr val="0070C0"/>
                </a:solidFill>
                <a:latin typeface="TimesNewRomanPSMT"/>
              </a:rPr>
              <a:t>включающему </a:t>
            </a:r>
            <a:r>
              <a:rPr lang="ru-RU" sz="2300" dirty="0">
                <a:solidFill>
                  <a:srgbClr val="0070C0"/>
                </a:solidFill>
                <a:latin typeface="TimesNewRomanPSMT"/>
              </a:rPr>
              <a:t>художественную </a:t>
            </a:r>
            <a:r>
              <a:rPr lang="ru-RU" sz="2300" dirty="0" smtClean="0">
                <a:solidFill>
                  <a:srgbClr val="0070C0"/>
                </a:solidFill>
                <a:latin typeface="TimesNewRomanPSMT"/>
              </a:rPr>
              <a:t>и научно-популярную литературу, справочно-библиографические и периодические издания, сопровождающие </a:t>
            </a:r>
            <a:r>
              <a:rPr lang="ru-RU" sz="2300" dirty="0">
                <a:solidFill>
                  <a:srgbClr val="0070C0"/>
                </a:solidFill>
                <a:latin typeface="TimesNewRomanPSMT"/>
              </a:rPr>
              <a:t>реализацию </a:t>
            </a:r>
            <a:r>
              <a:rPr lang="ru-RU" sz="2300" dirty="0" smtClean="0">
                <a:solidFill>
                  <a:srgbClr val="0070C0"/>
                </a:solidFill>
                <a:latin typeface="TimesNewRomanPSMT"/>
              </a:rPr>
              <a:t>образовательных программ;</a:t>
            </a:r>
          </a:p>
          <a:p>
            <a:pPr marL="457200" indent="-457200">
              <a:buFontTx/>
              <a:buChar char="-"/>
            </a:pPr>
            <a:r>
              <a:rPr lang="ru-RU" sz="2300" dirty="0" smtClean="0">
                <a:solidFill>
                  <a:srgbClr val="0070C0"/>
                </a:solidFill>
                <a:latin typeface="TimesNewRomanPSMT"/>
              </a:rPr>
              <a:t>заказать </a:t>
            </a:r>
            <a:r>
              <a:rPr lang="ru-RU" sz="2300" dirty="0">
                <a:solidFill>
                  <a:srgbClr val="0070C0"/>
                </a:solidFill>
                <a:latin typeface="TimesNewRomanPSMT"/>
              </a:rPr>
              <a:t>необходимую литературу </a:t>
            </a:r>
            <a:r>
              <a:rPr lang="ru-RU" sz="2300" dirty="0" smtClean="0">
                <a:solidFill>
                  <a:srgbClr val="0070C0"/>
                </a:solidFill>
                <a:latin typeface="TimesNewRomanPSMT"/>
              </a:rPr>
              <a:t>и материалы, отсутствующие в библиотечно- информационных ресурсах ДОО;</a:t>
            </a:r>
          </a:p>
          <a:p>
            <a:pPr marL="457200" indent="-457200">
              <a:buFontTx/>
              <a:buChar char="-"/>
            </a:pPr>
            <a:r>
              <a:rPr lang="ru-RU" sz="2300" dirty="0" smtClean="0">
                <a:solidFill>
                  <a:srgbClr val="0070C0"/>
                </a:solidFill>
                <a:latin typeface="TimesNewRomanPSMT"/>
              </a:rPr>
              <a:t>участвовать </a:t>
            </a:r>
            <a:r>
              <a:rPr lang="ru-RU" sz="2300" dirty="0">
                <a:solidFill>
                  <a:srgbClr val="0070C0"/>
                </a:solidFill>
                <a:latin typeface="TimesNewRomanPSMT"/>
              </a:rPr>
              <a:t>в </a:t>
            </a:r>
            <a:r>
              <a:rPr lang="ru-RU" sz="2300" dirty="0" smtClean="0">
                <a:solidFill>
                  <a:srgbClr val="0070C0"/>
                </a:solidFill>
                <a:latin typeface="TimesNewRomanPSMT"/>
              </a:rPr>
              <a:t>развитии библиотечно-информационных</a:t>
            </a:r>
            <a:r>
              <a:rPr lang="ru-RU" sz="2300" dirty="0">
                <a:solidFill>
                  <a:srgbClr val="0070C0"/>
                </a:solidFill>
                <a:latin typeface="TimesNewRomanPSMT"/>
              </a:rPr>
              <a:t/>
            </a:r>
            <a:br>
              <a:rPr lang="ru-RU" sz="2300" dirty="0">
                <a:solidFill>
                  <a:srgbClr val="0070C0"/>
                </a:solidFill>
                <a:latin typeface="TimesNewRomanPSMT"/>
              </a:rPr>
            </a:br>
            <a:r>
              <a:rPr lang="ru-RU" sz="2300" dirty="0">
                <a:solidFill>
                  <a:srgbClr val="0070C0"/>
                </a:solidFill>
                <a:latin typeface="TimesNewRomanPSMT"/>
              </a:rPr>
              <a:t>ресурсов </a:t>
            </a:r>
            <a:r>
              <a:rPr lang="ru-RU" sz="2300" dirty="0" smtClean="0">
                <a:solidFill>
                  <a:srgbClr val="0070C0"/>
                </a:solidFill>
                <a:latin typeface="TimesNewRomanPSMT"/>
              </a:rPr>
              <a:t>ДОО, разрабатывать </a:t>
            </a:r>
            <a:r>
              <a:rPr lang="ru-RU" sz="2300" dirty="0">
                <a:solidFill>
                  <a:srgbClr val="0070C0"/>
                </a:solidFill>
                <a:latin typeface="TimesNewRomanPSMT"/>
              </a:rPr>
              <a:t>свои </a:t>
            </a:r>
            <a:r>
              <a:rPr lang="ru-RU" sz="2300" dirty="0" smtClean="0">
                <a:solidFill>
                  <a:srgbClr val="0070C0"/>
                </a:solidFill>
                <a:latin typeface="TimesNewRomanPSMT"/>
              </a:rPr>
              <a:t>ресурсы.</a:t>
            </a:r>
            <a:r>
              <a:rPr lang="ru-RU" sz="2400" dirty="0">
                <a:solidFill>
                  <a:srgbClr val="000000"/>
                </a:solidFill>
                <a:latin typeface="TimesNewRomanPSMT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NewRomanPSMT"/>
              </a:rPr>
            </a:br>
            <a:r>
              <a:rPr lang="ru-RU" sz="2400" dirty="0">
                <a:solidFill>
                  <a:srgbClr val="0070C0"/>
                </a:solidFill>
                <a:latin typeface="TimesNewRomanPSMT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NewRomanPSMT"/>
              </a:rPr>
            </a:br>
            <a:r>
              <a:rPr lang="ru-RU" sz="2400" dirty="0">
                <a:solidFill>
                  <a:srgbClr val="000000"/>
                </a:solidFill>
                <a:latin typeface="TimesNewRomanPSMT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NewRomanPSMT"/>
              </a:rPr>
            </a:br>
            <a:r>
              <a:rPr lang="ru-RU" sz="2400" dirty="0">
                <a:solidFill>
                  <a:srgbClr val="000000"/>
                </a:solidFill>
                <a:latin typeface="TimesNewRomanPSMT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NewRomanPSMT"/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1364353" y="1422356"/>
            <a:ext cx="9601199" cy="969153"/>
          </a:xfrm>
        </p:spPr>
        <p:txBody>
          <a:bodyPr>
            <a:noAutofit/>
          </a:bodyPr>
          <a:lstStyle/>
          <a:p>
            <a:pPr lvl="0">
              <a:lnSpc>
                <a:spcPct val="130000"/>
              </a:lnSpc>
              <a:spcBef>
                <a:spcPts val="600"/>
              </a:spcBef>
            </a:pPr>
            <a:r>
              <a:rPr lang="ru-RU" sz="2400" b="1" cap="all" spc="200" dirty="0">
                <a:solidFill>
                  <a:srgbClr val="0070C0"/>
                </a:solidFill>
                <a:latin typeface="TimesNewRomanPSMT"/>
              </a:rPr>
              <a:t>Педагогам </a:t>
            </a:r>
            <a:r>
              <a:rPr lang="ru-RU" sz="2400" b="1" cap="all" spc="200" dirty="0" smtClean="0">
                <a:solidFill>
                  <a:srgbClr val="0070C0"/>
                </a:solidFill>
                <a:latin typeface="TimesNewRomanPSMT"/>
              </a:rPr>
              <a:t>обеспечена возможность:</a:t>
            </a:r>
            <a:endParaRPr lang="ru-RU" sz="2400" b="1" cap="all" spc="200" dirty="0">
              <a:solidFill>
                <a:srgbClr val="0070C0"/>
              </a:solidFill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1516209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64369" y="222502"/>
            <a:ext cx="5902570" cy="1207240"/>
          </a:xfrm>
        </p:spPr>
        <p:txBody>
          <a:bodyPr/>
          <a:lstStyle/>
          <a:p>
            <a:r>
              <a:rPr lang="ru-RU" b="1" dirty="0" smtClean="0"/>
              <a:t>Технология «БУККРОССИНГ»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482997" y="1453425"/>
            <a:ext cx="6369034" cy="4907617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400" b="1" spc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Суть этого понятия проста – это </a:t>
            </a:r>
            <a:r>
              <a:rPr lang="ru-RU" sz="2400" b="1" spc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«книговорот» («движение книг от человека к человеку»).</a:t>
            </a:r>
            <a:endParaRPr lang="ru-RU" sz="2400" b="1" spc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400" b="1" spc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Библиотека доступна для всех участников образовательного процесса</a:t>
            </a:r>
            <a:r>
              <a:rPr lang="ru-RU" sz="2400" b="1" spc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400" b="1" spc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Родитель, ребенок или педагог – любой желающий может взять понравившуюся книгу, а взамен оставить какую-либо свою</a:t>
            </a:r>
            <a:r>
              <a:rPr lang="ru-RU" sz="2400" b="1" spc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spc="0" dirty="0">
                <a:solidFill>
                  <a:srgbClr val="0070C0"/>
                </a:solidFill>
                <a:latin typeface="Book Antiqua" pitchFamily="18" charset="0"/>
              </a:rPr>
              <a:t>главное, чтобы количество книг в библиотеке не уменьшалось.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b="1" spc="0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8" r="342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90194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88347" y="320693"/>
            <a:ext cx="6400474" cy="648296"/>
          </a:xfrm>
        </p:spPr>
        <p:txBody>
          <a:bodyPr/>
          <a:lstStyle/>
          <a:p>
            <a:r>
              <a:rPr lang="ru-RU" b="1" dirty="0">
                <a:solidFill>
                  <a:srgbClr val="CDE9F3">
                    <a:lumMod val="50000"/>
                  </a:srgbClr>
                </a:solidFill>
              </a:rPr>
              <a:t>«БУККРОССИНГ»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012873" y="1070131"/>
            <a:ext cx="8179127" cy="9911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Цель проведения буккросинга в ДОО – повышение интереса к чтению и литературе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5" r="16085"/>
          <a:stretch>
            <a:fillRect/>
          </a:stretch>
        </p:blipFill>
        <p:spPr/>
      </p:pic>
      <p:sp>
        <p:nvSpPr>
          <p:cNvPr id="9" name="Прямоугольник 8"/>
          <p:cNvSpPr/>
          <p:nvPr/>
        </p:nvSpPr>
        <p:spPr>
          <a:xfrm>
            <a:off x="4592666" y="2146219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pc="200" dirty="0" smtClean="0">
                <a:solidFill>
                  <a:srgbClr val="0070C0"/>
                </a:solidFill>
              </a:rPr>
              <a:t>ВЕРНИСАЖ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11121" y="2693666"/>
            <a:ext cx="1995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pc="200" dirty="0" smtClean="0">
                <a:solidFill>
                  <a:srgbClr val="0070C0"/>
                </a:solidFill>
              </a:rPr>
              <a:t>ВЫСТАВКА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58483" y="2061294"/>
            <a:ext cx="1933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pc="200" dirty="0" smtClean="0">
                <a:solidFill>
                  <a:srgbClr val="0070C0"/>
                </a:solidFill>
              </a:rPr>
              <a:t>БИЕНАЛЛЕ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09140" y="3372204"/>
            <a:ext cx="4694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cap="all" spc="200" dirty="0" smtClean="0">
                <a:solidFill>
                  <a:srgbClr val="0070C0"/>
                </a:solidFill>
              </a:rPr>
              <a:t>литературно-МУЗЫКАЛЬНЫЕ ВЕЧЕРА</a:t>
            </a:r>
            <a:endParaRPr lang="ru-RU" cap="all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88114" y="5119703"/>
            <a:ext cx="425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pc="200" dirty="0" smtClean="0">
                <a:solidFill>
                  <a:srgbClr val="0070C0"/>
                </a:solidFill>
              </a:rPr>
              <a:t>ВСТРЕЧИ С ПИСАТЕЛЯМИ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09140" y="6039834"/>
            <a:ext cx="4098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pc="200" dirty="0" smtClean="0">
                <a:solidFill>
                  <a:srgbClr val="0070C0"/>
                </a:solidFill>
              </a:rPr>
              <a:t>ЛИТЕРАТУРНЫЕ КВЕСТЫ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46944" y="5862070"/>
            <a:ext cx="3501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pc="200" dirty="0" smtClean="0">
                <a:solidFill>
                  <a:srgbClr val="0070C0"/>
                </a:solidFill>
              </a:rPr>
              <a:t>ДОСУГОВОЕ ЧТЕНИЕ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38552" y="3293553"/>
            <a:ext cx="2272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pc="200" dirty="0" smtClean="0">
                <a:solidFill>
                  <a:srgbClr val="0070C0"/>
                </a:solidFill>
              </a:rPr>
              <a:t>КРУЖОК ГРОМКОГО ЧТЕНИЯ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706554" y="4732872"/>
            <a:ext cx="2373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pc="200" dirty="0" smtClean="0">
                <a:solidFill>
                  <a:srgbClr val="0070C0"/>
                </a:solidFill>
              </a:rPr>
              <a:t>ТЕАТР КНИГИ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39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182200"/>
            <a:ext cx="5117394" cy="76252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Раздел </a:t>
            </a:r>
            <a:r>
              <a:rPr lang="ru-RU" b="1" dirty="0" smtClean="0">
                <a:solidFill>
                  <a:srgbClr val="0070C0"/>
                </a:solidFill>
              </a:rPr>
              <a:t>4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507437"/>
            <a:ext cx="5492044" cy="360115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4000" b="1" spc="0" dirty="0" smtClean="0">
                <a:solidFill>
                  <a:srgbClr val="0070C0"/>
                </a:solidFill>
                <a:latin typeface="TimesNewRomanPS-BoldMT"/>
              </a:rPr>
              <a:t>БАЗА ЗНАНИЙ – ПРИМЕР ЛУЧШЕЙ ПРАКТИКИ </a:t>
            </a:r>
            <a:endParaRPr lang="ru-RU" sz="4000" b="1" spc="0" dirty="0">
              <a:solidFill>
                <a:srgbClr val="0070C0"/>
              </a:solidFill>
            </a:endParaRPr>
          </a:p>
          <a:p>
            <a:pPr lvl="0" algn="r"/>
            <a:endParaRPr lang="ru-RU" sz="4000" b="1" dirty="0" smtClean="0">
              <a:solidFill>
                <a:srgbClr val="0070C0"/>
              </a:solidFill>
              <a:latin typeface="PT Sans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7" r="7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2586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r="10156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65203" y="359198"/>
            <a:ext cx="6400474" cy="64829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200" b="1" cap="all" spc="0" dirty="0">
                <a:solidFill>
                  <a:srgbClr val="0070C0"/>
                </a:solidFill>
                <a:latin typeface="TimesNewRomanPS-BoldMT"/>
                <a:ea typeface="+mn-ea"/>
                <a:cs typeface="+mn-cs"/>
              </a:rPr>
              <a:t>База </a:t>
            </a:r>
            <a:r>
              <a:rPr lang="ru-RU" sz="3200" b="1" cap="all" spc="0" dirty="0" smtClean="0">
                <a:solidFill>
                  <a:srgbClr val="0070C0"/>
                </a:solidFill>
                <a:latin typeface="TimesNewRomanPS-BoldMT"/>
                <a:ea typeface="+mn-ea"/>
                <a:cs typeface="+mn-cs"/>
              </a:rPr>
              <a:t>знаний</a:t>
            </a:r>
            <a:endParaRPr lang="ru-RU" sz="3200" cap="all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92523" y="1106465"/>
            <a:ext cx="7145901" cy="178546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Библиотечно-информационные ресурсы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— настоящая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знаний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которая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позволяет педагогам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воспитанникам получать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необходимую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образовательной деятельности информацию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>
          <a:xfrm>
            <a:off x="4592524" y="3385309"/>
            <a:ext cx="7145900" cy="1809228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rgbClr val="0070C0"/>
                </a:solidFill>
                <a:latin typeface="TimesNewRomanPSMT"/>
              </a:rPr>
              <a:t>Сотрудники ДОО используют</a:t>
            </a:r>
            <a:br>
              <a:rPr lang="ru-RU" dirty="0">
                <a:solidFill>
                  <a:srgbClr val="0070C0"/>
                </a:solidFill>
                <a:latin typeface="TimesNewRomanPSMT"/>
              </a:rPr>
            </a:br>
            <a:r>
              <a:rPr lang="ru-RU" dirty="0">
                <a:solidFill>
                  <a:srgbClr val="0070C0"/>
                </a:solidFill>
                <a:latin typeface="TimesNewRomanPSMT"/>
              </a:rPr>
              <a:t>базу знаний ДОО </a:t>
            </a:r>
            <a:r>
              <a:rPr lang="ru-RU" dirty="0" smtClean="0">
                <a:solidFill>
                  <a:srgbClr val="0070C0"/>
                </a:solidFill>
                <a:latin typeface="TimesNewRomanPSMT"/>
              </a:rPr>
              <a:t>для совершенствования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/>
            </a:r>
            <a:br>
              <a:rPr lang="ru-RU" dirty="0">
                <a:solidFill>
                  <a:srgbClr val="0070C0"/>
                </a:solidFill>
                <a:latin typeface="TimesNewRomanPSMT"/>
              </a:rPr>
            </a:br>
            <a:r>
              <a:rPr lang="ru-RU" dirty="0">
                <a:solidFill>
                  <a:srgbClr val="0070C0"/>
                </a:solidFill>
                <a:latin typeface="TimesNewRomanPSMT"/>
              </a:rPr>
              <a:t>образовательной деятельности в</a:t>
            </a:r>
            <a:br>
              <a:rPr lang="ru-RU" dirty="0">
                <a:solidFill>
                  <a:srgbClr val="0070C0"/>
                </a:solidFill>
                <a:latin typeface="TimesNewRomanPSMT"/>
              </a:rPr>
            </a:br>
            <a:r>
              <a:rPr lang="ru-RU" dirty="0">
                <a:solidFill>
                  <a:srgbClr val="0070C0"/>
                </a:solidFill>
                <a:latin typeface="TimesNewRomanPSMT"/>
              </a:rPr>
              <a:t>группе</a:t>
            </a:r>
            <a:br>
              <a:rPr lang="ru-RU" dirty="0">
                <a:solidFill>
                  <a:srgbClr val="0070C0"/>
                </a:solidFill>
                <a:latin typeface="TimesNewRomanPSMT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60653" y="497829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cap="all" dirty="0">
                <a:solidFill>
                  <a:srgbClr val="0070C0"/>
                </a:solidFill>
                <a:latin typeface="TimesNewRomanPSMT"/>
              </a:rPr>
              <a:t>культуры управления знаниями </a:t>
            </a:r>
            <a:r>
              <a:rPr lang="ru-RU" sz="2400" b="1" cap="all" dirty="0" smtClean="0">
                <a:solidFill>
                  <a:srgbClr val="0070C0"/>
                </a:solidFill>
                <a:latin typeface="TimesNewRomanPSMT"/>
              </a:rPr>
              <a:t>с учетом </a:t>
            </a:r>
            <a:r>
              <a:rPr lang="ru-RU" sz="2400" b="1" cap="all" dirty="0">
                <a:solidFill>
                  <a:srgbClr val="0070C0"/>
                </a:solidFill>
                <a:latin typeface="TimesNewRomanPSMT"/>
              </a:rPr>
              <a:t>контекста</a:t>
            </a:r>
            <a:br>
              <a:rPr lang="ru-RU" sz="2400" b="1" cap="all" dirty="0">
                <a:solidFill>
                  <a:srgbClr val="0070C0"/>
                </a:solidFill>
                <a:latin typeface="TimesNewRomanPSMT"/>
              </a:rPr>
            </a:br>
            <a:r>
              <a:rPr lang="ru-RU" sz="2400" b="1" cap="all" dirty="0">
                <a:solidFill>
                  <a:srgbClr val="0070C0"/>
                </a:solidFill>
                <a:latin typeface="TimesNewRomanPSMT"/>
              </a:rPr>
              <a:t>социокультурного </a:t>
            </a:r>
            <a:r>
              <a:rPr lang="ru-RU" sz="2400" b="1" cap="all" dirty="0" smtClean="0">
                <a:solidFill>
                  <a:srgbClr val="0070C0"/>
                </a:solidFill>
                <a:latin typeface="TimesNewRomanPSMT"/>
              </a:rPr>
              <a:t>окружения</a:t>
            </a:r>
            <a:r>
              <a:rPr lang="ru-RU" sz="2400" b="1" cap="all" dirty="0">
                <a:solidFill>
                  <a:srgbClr val="0070C0"/>
                </a:solidFill>
                <a:latin typeface="TimesNewRomanPSMT"/>
              </a:rPr>
              <a:t/>
            </a:r>
            <a:br>
              <a:rPr lang="ru-RU" sz="2400" b="1" cap="all" dirty="0">
                <a:solidFill>
                  <a:srgbClr val="0070C0"/>
                </a:solidFill>
                <a:latin typeface="TimesNewRomanPSMT"/>
              </a:rPr>
            </a:br>
            <a:endParaRPr lang="ru-RU" sz="2400" b="1" cap="al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26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5" r="1937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8199" y="727788"/>
            <a:ext cx="4890797" cy="487150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</a:rPr>
              <a:t>Открытость образовательной организации выступает значимым компонентом обеспечения открытости сферы образования в целом.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Обеспечение </a:t>
            </a:r>
            <a:r>
              <a:rPr lang="ru-RU" b="1" dirty="0">
                <a:solidFill>
                  <a:srgbClr val="0070C0"/>
                </a:solidFill>
              </a:rPr>
              <a:t>информационной открытости организациями </a:t>
            </a:r>
            <a:r>
              <a:rPr lang="ru-RU" b="1" dirty="0" smtClean="0">
                <a:solidFill>
                  <a:srgbClr val="0070C0"/>
                </a:solidFill>
              </a:rPr>
              <a:t>образования </a:t>
            </a:r>
            <a:r>
              <a:rPr lang="ru-RU" b="1" dirty="0">
                <a:solidFill>
                  <a:srgbClr val="0070C0"/>
                </a:solidFill>
              </a:rPr>
              <a:t>способна обеспечить ряд преимуществ для всех участников образовательных отношений и участников отношений в сфере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129587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8001" y="3446585"/>
            <a:ext cx="11176000" cy="3411415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PT Sans"/>
              </a:rPr>
              <a:t>ФЗ № 273 ст. 29. п.1</a:t>
            </a:r>
            <a:r>
              <a:rPr lang="ru-RU" sz="2000" b="1" dirty="0">
                <a:solidFill>
                  <a:srgbClr val="0070C0"/>
                </a:solidFill>
                <a:latin typeface="PT Sans"/>
              </a:rPr>
              <a:t>. Образовательные организации формируют открытые и общедоступные информационные ресурсы, содержащие информацию об их деятельности, и обеспечивают доступ к таким ресурсам посредством размещения их в информационно-телекоммуникационных сетях, в том числе на официальном сайте образовательной организации в сети "Интернет</a:t>
            </a:r>
            <a:r>
              <a:rPr lang="ru-RU" sz="2000" b="1" dirty="0" smtClean="0">
                <a:solidFill>
                  <a:srgbClr val="0070C0"/>
                </a:solidFill>
                <a:latin typeface="PT Sans"/>
              </a:rPr>
              <a:t>". </a:t>
            </a:r>
            <a:endParaRPr lang="ru-RU" sz="2000" dirty="0" smtClean="0">
              <a:solidFill>
                <a:srgbClr val="0070C0"/>
              </a:solidFill>
              <a:latin typeface="PT Sans"/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PT Sans"/>
              </a:rPr>
              <a:t>Ссылка (для ознакомления)</a:t>
            </a:r>
          </a:p>
          <a:p>
            <a:pPr algn="just"/>
            <a:r>
              <a:rPr lang="en-US" sz="2000" dirty="0" smtClean="0">
                <a:solidFill>
                  <a:srgbClr val="0070C0"/>
                </a:solidFill>
                <a:latin typeface="PT Sans"/>
              </a:rPr>
              <a:t>http</a:t>
            </a:r>
            <a:r>
              <a:rPr lang="en-US" sz="2000" dirty="0">
                <a:solidFill>
                  <a:srgbClr val="0070C0"/>
                </a:solidFill>
                <a:latin typeface="PT Sans"/>
              </a:rPr>
              <a:t>://www.consultant.ru/document/cons_doc_LAW_140174/16484fcceccbff241e7f0387146f346240cb050e/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1" b="8551"/>
          <a:stretch>
            <a:fillRect/>
          </a:stretch>
        </p:blipFill>
        <p:spPr>
          <a:xfrm>
            <a:off x="1" y="462845"/>
            <a:ext cx="12192000" cy="2596878"/>
          </a:xfrm>
        </p:spPr>
      </p:pic>
    </p:spTree>
    <p:extLst>
      <p:ext uri="{BB962C8B-B14F-4D97-AF65-F5344CB8AC3E}">
        <p14:creationId xmlns:p14="http://schemas.microsoft.com/office/powerpoint/2010/main" val="42088367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24878" y="3066144"/>
            <a:ext cx="5813243" cy="2025146"/>
          </a:xfrm>
        </p:spPr>
        <p:txBody>
          <a:bodyPr/>
          <a:lstStyle/>
          <a:p>
            <a:r>
              <a:rPr lang="ru-RU" b="1" cap="all" spc="0" dirty="0">
                <a:latin typeface="arial" panose="020B0604020202020204" pitchFamily="34" charset="0"/>
              </a:rPr>
              <a:t>Информационная открытость</a:t>
            </a:r>
            <a:endParaRPr lang="ru-RU" cap="all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>
          <a:xfrm>
            <a:off x="6238121" y="281354"/>
            <a:ext cx="5573904" cy="3367779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-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важнейший критерий независимой оценки качества образования. Это связано с тем, что процедура независимой оценки осуществляется по открытой информации. Она позволяет заказчикам образовательных услуг оценить, насколько эффективно образовательная организация ведет свою деятельность.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0" b="25520"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00" b="316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74318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ИНФОРМАЦИОННЫЕ РЕСУРСЫ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5754" y="1406769"/>
            <a:ext cx="10480431" cy="5451231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</a:rPr>
              <a:t>Статьей 29 Закона об образовании установлена обязанность образовательных организаций по формированию открытых и общедоступных информационных ресурсов, которые должны быть размещены на официальном сайте организации в сети «Интернет». К числу таких ресурсов законодатель относит сведения о статусе, структуре и образовательной деятельности организации; о ее учредительных и разрешительных документах; локальные акты, включая план финансово-хозяйственной деятельности; отчеты о результатах самообследования; документы и сведения о платных услугах; данные о контрольных мероприятиях — «предписания органов, осуществляющих государственный контроль (надзор) в сфере образования, отчеты об исполнении таких предписаний». 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410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sz="3200" b="1" cap="all" spc="0" dirty="0"/>
              <a:t>Открытость образовательной организации</a:t>
            </a:r>
            <a:endParaRPr lang="ru-RU" sz="3200" cap="all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>
          <a:xfrm>
            <a:off x="6084277" y="316523"/>
            <a:ext cx="5269524" cy="597876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0070C0"/>
                </a:solidFill>
              </a:rPr>
              <a:t>Открытость </a:t>
            </a:r>
            <a:r>
              <a:rPr lang="ru-RU" sz="2400" b="1" dirty="0" smtClean="0">
                <a:solidFill>
                  <a:srgbClr val="0070C0"/>
                </a:solidFill>
              </a:rPr>
              <a:t>образовательной </a:t>
            </a:r>
            <a:r>
              <a:rPr lang="ru-RU" sz="2400" b="1" dirty="0">
                <a:solidFill>
                  <a:srgbClr val="0070C0"/>
                </a:solidFill>
              </a:rPr>
              <a:t>организации позволяет активизировать ее взаимодействие с обществом и государством.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Расширение </a:t>
            </a:r>
            <a:r>
              <a:rPr lang="ru-RU" sz="2400" b="1" dirty="0">
                <a:solidFill>
                  <a:srgbClr val="0070C0"/>
                </a:solidFill>
              </a:rPr>
              <a:t>общественного участия в деятельности организации, связанного с возможностью ответственно и результативно влиять на образовательную политику и принятие управленческих решений, приведет к росту удовлетворенных качеством образования, повышению эффективности </a:t>
            </a:r>
            <a:r>
              <a:rPr lang="ru-RU" sz="2400" b="1" dirty="0" smtClean="0">
                <a:solidFill>
                  <a:srgbClr val="0070C0"/>
                </a:solidFill>
              </a:rPr>
              <a:t>управления деятельностью образовательной </a:t>
            </a:r>
            <a:r>
              <a:rPr lang="ru-RU" sz="2400" b="1" dirty="0">
                <a:solidFill>
                  <a:srgbClr val="0070C0"/>
                </a:solidFill>
              </a:rPr>
              <a:t>организации. 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7" b="177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95565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685" y="304800"/>
            <a:ext cx="10616146" cy="785446"/>
          </a:xfrm>
        </p:spPr>
        <p:txBody>
          <a:bodyPr/>
          <a:lstStyle/>
          <a:p>
            <a:r>
              <a:rPr lang="ru-RU" b="1" dirty="0" smtClean="0">
                <a:solidFill>
                  <a:srgbClr val="CDE9F3">
                    <a:lumMod val="50000"/>
                  </a:srgbClr>
                </a:solidFill>
              </a:rPr>
              <a:t>ИНФОРМАЦИОНАЯ ОТКРЫТОСТЬ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6432" y="1306286"/>
            <a:ext cx="9601804" cy="5235191"/>
          </a:xfrm>
        </p:spPr>
        <p:txBody>
          <a:bodyPr>
            <a:normAutofit fontScale="40000" lnSpcReduction="20000"/>
          </a:bodyPr>
          <a:lstStyle/>
          <a:p>
            <a:pPr algn="just" fontAlgn="base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В свободном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доступе должны находиться результаты самообследования организации.</a:t>
            </a:r>
          </a:p>
          <a:p>
            <a:pPr algn="just" fontAlgn="base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Установлены: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- показатели самообследования (</a:t>
            </a:r>
            <a:r>
              <a:rPr lang="ru-RU" i="1" dirty="0">
                <a:solidFill>
                  <a:srgbClr val="0070C0"/>
                </a:solidFill>
                <a:latin typeface="Arial" panose="020B0604020202020204" pitchFamily="34" charset="0"/>
              </a:rPr>
              <a:t>Приказ Минобрнауки России от 10 декабря 2013 г. N 1324 "Об утверждении показателей деятельности образовательной организации, подлежащей </a:t>
            </a:r>
            <a:r>
              <a:rPr lang="ru-RU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самообследованию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«);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-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порядок проведения самообследования (Приказ Минобрнауки России от 14 июня 2013 г. N 462 "Об утверждении Порядка проведения самообследования образовательной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организацией").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Цели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проведения самообследования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- обеспечение доступности и открытости информации о деятельности образовательной организации, подготовка отчета о результатах самообследования.</a:t>
            </a:r>
          </a:p>
          <a:p>
            <a:pPr algn="just" fontAlgn="base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В процессе ежегодно организуемого самообследования проводится оценка образовательной деятельности, системы управления организации, содержания и качества подготовки обучающихся, организации учебного процесса, востребованности выпускников, качества кадрового, учебно-методического, библиотечно-информационного обеспечения, материально-технической базы, функционирования внутренней системы оценки качества образования, а также анализ показателей деятельности организации, подлежащей самообследованию, устанавливаемых Минобрнауки России.</a:t>
            </a:r>
          </a:p>
          <a:p>
            <a:pPr algn="just" fontAlgn="base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Результаты самообследования организации оформляются в виде отчета, включающего аналитическую часть и результаты анализа показателей деятельности организации, подлежащей самообследованию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459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182200"/>
            <a:ext cx="5117394" cy="76252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Раздел </a:t>
            </a:r>
            <a:r>
              <a:rPr lang="ru-RU" b="1" dirty="0" smtClean="0">
                <a:solidFill>
                  <a:srgbClr val="0070C0"/>
                </a:solidFill>
              </a:rPr>
              <a:t>2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507437"/>
            <a:ext cx="5492044" cy="360115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PT Sans"/>
              </a:rPr>
              <a:t>Информационная </a:t>
            </a:r>
            <a:r>
              <a:rPr lang="ru-RU" sz="4000" b="1" dirty="0">
                <a:solidFill>
                  <a:srgbClr val="0070C0"/>
                </a:solidFill>
                <a:latin typeface="PT Sans"/>
              </a:rPr>
              <a:t>открытость </a:t>
            </a:r>
            <a:r>
              <a:rPr lang="ru-RU" sz="4000" b="1" dirty="0" smtClean="0">
                <a:solidFill>
                  <a:srgbClr val="0070C0"/>
                </a:solidFill>
                <a:latin typeface="PT Sans"/>
              </a:rPr>
              <a:t>образовательного процесса</a:t>
            </a:r>
          </a:p>
          <a:p>
            <a:pPr lvl="0" algn="r"/>
            <a:endParaRPr lang="ru-RU" sz="2800" b="1" dirty="0" smtClean="0">
              <a:solidFill>
                <a:srgbClr val="0070C0"/>
              </a:solidFill>
              <a:latin typeface="PT Sans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2" r="270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0484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4">
      <a:dk1>
        <a:sysClr val="windowText" lastClr="000000"/>
      </a:dk1>
      <a:lt1>
        <a:sysClr val="window" lastClr="FFFFFF"/>
      </a:lt1>
      <a:dk2>
        <a:srgbClr val="1D3953"/>
      </a:dk2>
      <a:lt2>
        <a:srgbClr val="CDE9F3"/>
      </a:lt2>
      <a:accent1>
        <a:srgbClr val="1099DE"/>
      </a:accent1>
      <a:accent2>
        <a:srgbClr val="D48C8C"/>
      </a:accent2>
      <a:accent3>
        <a:srgbClr val="82C9DA"/>
      </a:accent3>
      <a:accent4>
        <a:srgbClr val="10CF9B"/>
      </a:accent4>
      <a:accent5>
        <a:srgbClr val="F0A33C"/>
      </a:accent5>
      <a:accent6>
        <a:srgbClr val="F4D380"/>
      </a:accent6>
      <a:hlink>
        <a:srgbClr val="F567B8"/>
      </a:hlink>
      <a:folHlink>
        <a:srgbClr val="85DFD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1254</Words>
  <Application>Microsoft Office PowerPoint</Application>
  <PresentationFormat>Широкоэкранный</PresentationFormat>
  <Paragraphs>103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arial</vt:lpstr>
      <vt:lpstr>arial</vt:lpstr>
      <vt:lpstr>Book Antiqua</vt:lpstr>
      <vt:lpstr>Calibri</vt:lpstr>
      <vt:lpstr>Corbel</vt:lpstr>
      <vt:lpstr>HGｺﾞｼｯｸM</vt:lpstr>
      <vt:lpstr>PT Sans</vt:lpstr>
      <vt:lpstr>Times New Roman</vt:lpstr>
      <vt:lpstr>TimesNewRomanPS-BoldMT</vt:lpstr>
      <vt:lpstr>TimesNewRomanPS-ItalicMT</vt:lpstr>
      <vt:lpstr>TimesNewRomanPSMT</vt:lpstr>
      <vt:lpstr>Тема Office</vt:lpstr>
      <vt:lpstr>Информационная открытость образовательного процесса</vt:lpstr>
      <vt:lpstr>Раздел 1</vt:lpstr>
      <vt:lpstr>Презентация PowerPoint</vt:lpstr>
      <vt:lpstr>Презентация PowerPoint</vt:lpstr>
      <vt:lpstr>Презентация PowerPoint</vt:lpstr>
      <vt:lpstr>ИНФОРМАЦИОННЫЕ РЕСУРСЫ</vt:lpstr>
      <vt:lpstr>Презентация PowerPoint</vt:lpstr>
      <vt:lpstr>ИНФОРМАЦИОНАЯ ОТКРЫТОСТЬ</vt:lpstr>
      <vt:lpstr>Раздел 2</vt:lpstr>
      <vt:lpstr>Информационное обеспечение образовательной деятельности </vt:lpstr>
      <vt:lpstr>Учебно­-методическое обеспечение</vt:lpstr>
      <vt:lpstr>Учебно-методическое обеспечение образовательного процесса</vt:lpstr>
      <vt:lpstr>ДОСТУПНОСТЬВОСПИТАННИКАМ</vt:lpstr>
      <vt:lpstr>ДОСТУПНОСТЬ педагогам</vt:lpstr>
      <vt:lpstr>Раздел 3</vt:lpstr>
      <vt:lpstr>Качество библиотечно-информационного обеспечения</vt:lpstr>
      <vt:lpstr>Бесплатный доступ педагогических работников к образовательным, методическим и научным услугам ДОО через сеть Интернет осуществляется по составленному графику с компьютера, установленного в методическом кабинете.</vt:lpstr>
      <vt:lpstr>Качество библиотечно-информационного обеспечения</vt:lpstr>
      <vt:lpstr>Библиотечно-информационный ресурс для педагогов</vt:lpstr>
      <vt:lpstr>Библиотечно-информационный ресурс для педагогов</vt:lpstr>
      <vt:lpstr>Технология «БУККРОССИНГ»</vt:lpstr>
      <vt:lpstr>«БУККРОССИНГ»</vt:lpstr>
      <vt:lpstr>Раздел 4</vt:lpstr>
      <vt:lpstr>База знаний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</dc:creator>
  <cp:lastModifiedBy>Пользователь Windows</cp:lastModifiedBy>
  <cp:revision>109</cp:revision>
  <dcterms:created xsi:type="dcterms:W3CDTF">2020-10-28T07:08:00Z</dcterms:created>
  <dcterms:modified xsi:type="dcterms:W3CDTF">2021-03-04T23:14:48Z</dcterms:modified>
</cp:coreProperties>
</file>