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3" r:id="rId2"/>
    <p:sldMasterId id="2147483776" r:id="rId3"/>
    <p:sldMasterId id="2147483813" r:id="rId4"/>
  </p:sldMasterIdLst>
  <p:notesMasterIdLst>
    <p:notesMasterId r:id="rId47"/>
  </p:notesMasterIdLst>
  <p:sldIdLst>
    <p:sldId id="278" r:id="rId5"/>
    <p:sldId id="308" r:id="rId6"/>
    <p:sldId id="309" r:id="rId7"/>
    <p:sldId id="312" r:id="rId8"/>
    <p:sldId id="313" r:id="rId9"/>
    <p:sldId id="315" r:id="rId10"/>
    <p:sldId id="314" r:id="rId11"/>
    <p:sldId id="316" r:id="rId12"/>
    <p:sldId id="317" r:id="rId13"/>
    <p:sldId id="318" r:id="rId14"/>
    <p:sldId id="311" r:id="rId15"/>
    <p:sldId id="310" r:id="rId16"/>
    <p:sldId id="260" r:id="rId17"/>
    <p:sldId id="263" r:id="rId18"/>
    <p:sldId id="268" r:id="rId19"/>
    <p:sldId id="292" r:id="rId20"/>
    <p:sldId id="293" r:id="rId21"/>
    <p:sldId id="269" r:id="rId22"/>
    <p:sldId id="285" r:id="rId23"/>
    <p:sldId id="294" r:id="rId24"/>
    <p:sldId id="295" r:id="rId25"/>
    <p:sldId id="296" r:id="rId26"/>
    <p:sldId id="281" r:id="rId27"/>
    <p:sldId id="273" r:id="rId28"/>
    <p:sldId id="297" r:id="rId29"/>
    <p:sldId id="298" r:id="rId30"/>
    <p:sldId id="270" r:id="rId31"/>
    <p:sldId id="286" r:id="rId32"/>
    <p:sldId id="279" r:id="rId33"/>
    <p:sldId id="299" r:id="rId34"/>
    <p:sldId id="300" r:id="rId35"/>
    <p:sldId id="301" r:id="rId36"/>
    <p:sldId id="280" r:id="rId37"/>
    <p:sldId id="287" r:id="rId38"/>
    <p:sldId id="282" r:id="rId39"/>
    <p:sldId id="302" r:id="rId40"/>
    <p:sldId id="277" r:id="rId41"/>
    <p:sldId id="303" r:id="rId42"/>
    <p:sldId id="304" r:id="rId43"/>
    <p:sldId id="307" r:id="rId44"/>
    <p:sldId id="305" r:id="rId45"/>
    <p:sldId id="306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EBA"/>
    <a:srgbClr val="2130BF"/>
    <a:srgbClr val="F5FBFD"/>
    <a:srgbClr val="FFFFFF"/>
    <a:srgbClr val="F5F9FD"/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6433" autoAdjust="0"/>
  </p:normalViewPr>
  <p:slideViewPr>
    <p:cSldViewPr snapToGrid="0">
      <p:cViewPr varScale="1">
        <p:scale>
          <a:sx n="80" d="100"/>
          <a:sy n="80" d="100"/>
        </p:scale>
        <p:origin x="120" y="7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069571-4320-4F3E-B824-3A08B07ED45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F1498D8-DFD8-4A6E-AC5E-A358E5C41C6B}">
      <dgm:prSet phldrT="[Текст]"/>
      <dgm:spPr/>
      <dgm:t>
        <a:bodyPr/>
        <a:lstStyle/>
        <a:p>
          <a:r>
            <a:rPr lang="ru-RU" b="1" dirty="0" smtClean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rPr>
            <a:t>Пространство и событие</a:t>
          </a:r>
          <a:endParaRPr lang="ru-RU" dirty="0">
            <a:solidFill>
              <a:srgbClr val="265EBA"/>
            </a:solidFill>
          </a:endParaRPr>
        </a:p>
      </dgm:t>
    </dgm:pt>
    <dgm:pt modelId="{7A76E318-1DF6-4F35-AFB3-1A7CA55FB5A7}" type="parTrans" cxnId="{ECA2008D-BA16-457F-8D0E-89E6DCBB4B3C}">
      <dgm:prSet/>
      <dgm:spPr/>
      <dgm:t>
        <a:bodyPr/>
        <a:lstStyle/>
        <a:p>
          <a:endParaRPr lang="ru-RU"/>
        </a:p>
      </dgm:t>
    </dgm:pt>
    <dgm:pt modelId="{6059182E-6688-48B1-894F-6C649C74FC7F}" type="sibTrans" cxnId="{ECA2008D-BA16-457F-8D0E-89E6DCBB4B3C}">
      <dgm:prSet/>
      <dgm:spPr/>
      <dgm:t>
        <a:bodyPr/>
        <a:lstStyle/>
        <a:p>
          <a:endParaRPr lang="ru-RU"/>
        </a:p>
      </dgm:t>
    </dgm:pt>
    <dgm:pt modelId="{010560EF-FE11-415A-AB76-F43127CB1BB0}">
      <dgm:prSet phldrT="[Текст]"/>
      <dgm:spPr/>
      <dgm:t>
        <a:bodyPr/>
        <a:lstStyle/>
        <a:p>
          <a:r>
            <a:rPr lang="ru-RU" b="1" dirty="0" smtClean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rPr>
            <a:t>Освоение взаимодействия со значимыми взрослыми</a:t>
          </a:r>
          <a:endParaRPr lang="ru-RU" dirty="0">
            <a:solidFill>
              <a:srgbClr val="265EBA"/>
            </a:solidFill>
          </a:endParaRPr>
        </a:p>
      </dgm:t>
    </dgm:pt>
    <dgm:pt modelId="{8914D90A-919A-44AD-B2C5-114F00465F06}" type="parTrans" cxnId="{2C9E9CCC-5F3F-4E35-A339-D99F0066D58B}">
      <dgm:prSet/>
      <dgm:spPr/>
      <dgm:t>
        <a:bodyPr/>
        <a:lstStyle/>
        <a:p>
          <a:endParaRPr lang="ru-RU"/>
        </a:p>
      </dgm:t>
    </dgm:pt>
    <dgm:pt modelId="{B89608B8-EF13-405F-A086-7D83E7E8BB2F}" type="sibTrans" cxnId="{2C9E9CCC-5F3F-4E35-A339-D99F0066D58B}">
      <dgm:prSet/>
      <dgm:spPr/>
      <dgm:t>
        <a:bodyPr/>
        <a:lstStyle/>
        <a:p>
          <a:endParaRPr lang="ru-RU"/>
        </a:p>
      </dgm:t>
    </dgm:pt>
    <dgm:pt modelId="{BF6325CC-644B-466D-A673-F49C021D258A}">
      <dgm:prSet phldrT="[Текст]"/>
      <dgm:spPr/>
      <dgm:t>
        <a:bodyPr/>
        <a:lstStyle/>
        <a:p>
          <a:r>
            <a:rPr lang="ru-RU" b="1" dirty="0" smtClean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rPr>
            <a:t>Освоение социальных ролей</a:t>
          </a:r>
          <a:endParaRPr lang="ru-RU" dirty="0">
            <a:solidFill>
              <a:srgbClr val="265EBA"/>
            </a:solidFill>
          </a:endParaRPr>
        </a:p>
      </dgm:t>
    </dgm:pt>
    <dgm:pt modelId="{BF9B9531-0747-4D28-ADBC-A456EE491F75}" type="parTrans" cxnId="{2347C145-55AD-41B3-99BC-39C6874F172E}">
      <dgm:prSet/>
      <dgm:spPr/>
      <dgm:t>
        <a:bodyPr/>
        <a:lstStyle/>
        <a:p>
          <a:endParaRPr lang="ru-RU"/>
        </a:p>
      </dgm:t>
    </dgm:pt>
    <dgm:pt modelId="{5B1904DF-DD24-459E-8191-1A7E13CC4855}" type="sibTrans" cxnId="{2347C145-55AD-41B3-99BC-39C6874F172E}">
      <dgm:prSet/>
      <dgm:spPr/>
      <dgm:t>
        <a:bodyPr/>
        <a:lstStyle/>
        <a:p>
          <a:endParaRPr lang="ru-RU"/>
        </a:p>
      </dgm:t>
    </dgm:pt>
    <dgm:pt modelId="{87053AFD-61DE-4A0B-B007-9D13092C3A3D}" type="pres">
      <dgm:prSet presAssocID="{13069571-4320-4F3E-B824-3A08B07ED450}" presName="compositeShape" presStyleCnt="0">
        <dgm:presLayoutVars>
          <dgm:dir/>
          <dgm:resizeHandles/>
        </dgm:presLayoutVars>
      </dgm:prSet>
      <dgm:spPr/>
    </dgm:pt>
    <dgm:pt modelId="{A8AE31C7-CEE5-4A8D-B444-04B8387346B5}" type="pres">
      <dgm:prSet presAssocID="{13069571-4320-4F3E-B824-3A08B07ED450}" presName="pyramid" presStyleLbl="node1" presStyleIdx="0" presStyleCnt="1" custLinFactNeighborX="2148" custLinFactNeighborY="-2858"/>
      <dgm:spPr>
        <a:solidFill>
          <a:schemeClr val="accent3">
            <a:lumMod val="75000"/>
          </a:schemeClr>
        </a:solidFill>
      </dgm:spPr>
    </dgm:pt>
    <dgm:pt modelId="{6A2B0FD9-9B10-41E2-8693-5C031657F323}" type="pres">
      <dgm:prSet presAssocID="{13069571-4320-4F3E-B824-3A08B07ED450}" presName="theList" presStyleCnt="0"/>
      <dgm:spPr/>
    </dgm:pt>
    <dgm:pt modelId="{135CA8C2-C998-4F96-8C23-44F70F367E39}" type="pres">
      <dgm:prSet presAssocID="{DF1498D8-DFD8-4A6E-AC5E-A358E5C41C6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3783C-04EC-444D-B740-3B573DE0BC43}" type="pres">
      <dgm:prSet presAssocID="{DF1498D8-DFD8-4A6E-AC5E-A358E5C41C6B}" presName="aSpace" presStyleCnt="0"/>
      <dgm:spPr/>
    </dgm:pt>
    <dgm:pt modelId="{16ACBF7F-424B-4D80-A3F9-2B071B9B7FE3}" type="pres">
      <dgm:prSet presAssocID="{010560EF-FE11-415A-AB76-F43127CB1BB0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8C59B-E4E5-4288-B484-D34FB19BD8D7}" type="pres">
      <dgm:prSet presAssocID="{010560EF-FE11-415A-AB76-F43127CB1BB0}" presName="aSpace" presStyleCnt="0"/>
      <dgm:spPr/>
    </dgm:pt>
    <dgm:pt modelId="{97FDDD31-F3F3-43A8-8EB9-7C13BEDD80C0}" type="pres">
      <dgm:prSet presAssocID="{BF6325CC-644B-466D-A673-F49C021D258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D97CA-E7F5-4F88-851D-A99976C43BB6}" type="pres">
      <dgm:prSet presAssocID="{BF6325CC-644B-466D-A673-F49C021D258A}" presName="aSpace" presStyleCnt="0"/>
      <dgm:spPr/>
    </dgm:pt>
  </dgm:ptLst>
  <dgm:cxnLst>
    <dgm:cxn modelId="{ECA2008D-BA16-457F-8D0E-89E6DCBB4B3C}" srcId="{13069571-4320-4F3E-B824-3A08B07ED450}" destId="{DF1498D8-DFD8-4A6E-AC5E-A358E5C41C6B}" srcOrd="0" destOrd="0" parTransId="{7A76E318-1DF6-4F35-AFB3-1A7CA55FB5A7}" sibTransId="{6059182E-6688-48B1-894F-6C649C74FC7F}"/>
    <dgm:cxn modelId="{5DE321B2-DC67-418D-BCAA-26A498F8BCAC}" type="presOf" srcId="{010560EF-FE11-415A-AB76-F43127CB1BB0}" destId="{16ACBF7F-424B-4D80-A3F9-2B071B9B7FE3}" srcOrd="0" destOrd="0" presId="urn:microsoft.com/office/officeart/2005/8/layout/pyramid2"/>
    <dgm:cxn modelId="{2347C145-55AD-41B3-99BC-39C6874F172E}" srcId="{13069571-4320-4F3E-B824-3A08B07ED450}" destId="{BF6325CC-644B-466D-A673-F49C021D258A}" srcOrd="2" destOrd="0" parTransId="{BF9B9531-0747-4D28-ADBC-A456EE491F75}" sibTransId="{5B1904DF-DD24-459E-8191-1A7E13CC4855}"/>
    <dgm:cxn modelId="{A7A46E37-AF68-4DB6-8BD4-8ACECDD5985C}" type="presOf" srcId="{DF1498D8-DFD8-4A6E-AC5E-A358E5C41C6B}" destId="{135CA8C2-C998-4F96-8C23-44F70F367E39}" srcOrd="0" destOrd="0" presId="urn:microsoft.com/office/officeart/2005/8/layout/pyramid2"/>
    <dgm:cxn modelId="{2C9E9CCC-5F3F-4E35-A339-D99F0066D58B}" srcId="{13069571-4320-4F3E-B824-3A08B07ED450}" destId="{010560EF-FE11-415A-AB76-F43127CB1BB0}" srcOrd="1" destOrd="0" parTransId="{8914D90A-919A-44AD-B2C5-114F00465F06}" sibTransId="{B89608B8-EF13-405F-A086-7D83E7E8BB2F}"/>
    <dgm:cxn modelId="{633BBBA8-CDDC-479B-A039-70F83ECF88E0}" type="presOf" srcId="{BF6325CC-644B-466D-A673-F49C021D258A}" destId="{97FDDD31-F3F3-43A8-8EB9-7C13BEDD80C0}" srcOrd="0" destOrd="0" presId="urn:microsoft.com/office/officeart/2005/8/layout/pyramid2"/>
    <dgm:cxn modelId="{B07F03C0-E0DA-4920-B5CC-96EF8D026FC4}" type="presOf" srcId="{13069571-4320-4F3E-B824-3A08B07ED450}" destId="{87053AFD-61DE-4A0B-B007-9D13092C3A3D}" srcOrd="0" destOrd="0" presId="urn:microsoft.com/office/officeart/2005/8/layout/pyramid2"/>
    <dgm:cxn modelId="{2E0A410F-7340-4825-B5F6-47E9922F2269}" type="presParOf" srcId="{87053AFD-61DE-4A0B-B007-9D13092C3A3D}" destId="{A8AE31C7-CEE5-4A8D-B444-04B8387346B5}" srcOrd="0" destOrd="0" presId="urn:microsoft.com/office/officeart/2005/8/layout/pyramid2"/>
    <dgm:cxn modelId="{2F8D989A-FB42-418D-B224-C2C063B33F71}" type="presParOf" srcId="{87053AFD-61DE-4A0B-B007-9D13092C3A3D}" destId="{6A2B0FD9-9B10-41E2-8693-5C031657F323}" srcOrd="1" destOrd="0" presId="urn:microsoft.com/office/officeart/2005/8/layout/pyramid2"/>
    <dgm:cxn modelId="{43E6614B-0F66-4EC6-B48C-D45D7892E85F}" type="presParOf" srcId="{6A2B0FD9-9B10-41E2-8693-5C031657F323}" destId="{135CA8C2-C998-4F96-8C23-44F70F367E39}" srcOrd="0" destOrd="0" presId="urn:microsoft.com/office/officeart/2005/8/layout/pyramid2"/>
    <dgm:cxn modelId="{8A187E48-5C3E-4378-B6EB-67ED009901CC}" type="presParOf" srcId="{6A2B0FD9-9B10-41E2-8693-5C031657F323}" destId="{16A3783C-04EC-444D-B740-3B573DE0BC43}" srcOrd="1" destOrd="0" presId="urn:microsoft.com/office/officeart/2005/8/layout/pyramid2"/>
    <dgm:cxn modelId="{2F0219FC-D9D7-412E-96E4-FBDF2878D907}" type="presParOf" srcId="{6A2B0FD9-9B10-41E2-8693-5C031657F323}" destId="{16ACBF7F-424B-4D80-A3F9-2B071B9B7FE3}" srcOrd="2" destOrd="0" presId="urn:microsoft.com/office/officeart/2005/8/layout/pyramid2"/>
    <dgm:cxn modelId="{584D1E04-35A8-4727-81B4-554981A4F58A}" type="presParOf" srcId="{6A2B0FD9-9B10-41E2-8693-5C031657F323}" destId="{E6B8C59B-E4E5-4288-B484-D34FB19BD8D7}" srcOrd="3" destOrd="0" presId="urn:microsoft.com/office/officeart/2005/8/layout/pyramid2"/>
    <dgm:cxn modelId="{57F6507D-3888-4C2E-82FA-8AFFDFF1FB7F}" type="presParOf" srcId="{6A2B0FD9-9B10-41E2-8693-5C031657F323}" destId="{97FDDD31-F3F3-43A8-8EB9-7C13BEDD80C0}" srcOrd="4" destOrd="0" presId="urn:microsoft.com/office/officeart/2005/8/layout/pyramid2"/>
    <dgm:cxn modelId="{AD0B37F2-E52C-4110-AB85-2033DE83CD7E}" type="presParOf" srcId="{6A2B0FD9-9B10-41E2-8693-5C031657F323}" destId="{B5DD97CA-E7F5-4F88-851D-A99976C43BB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069571-4320-4F3E-B824-3A08B07ED45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F1498D8-DFD8-4A6E-AC5E-A358E5C41C6B}">
      <dgm:prSet phldrT="[Текст]"/>
      <dgm:spPr/>
      <dgm:t>
        <a:bodyPr/>
        <a:lstStyle/>
        <a:p>
          <a:r>
            <a:rPr lang="ru-RU" b="1" i="0" dirty="0" smtClean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rPr>
            <a:t>Формирование восприятия пространств </a:t>
          </a:r>
          <a:endParaRPr lang="ru-RU" i="0" dirty="0">
            <a:solidFill>
              <a:srgbClr val="265EBA"/>
            </a:solidFill>
          </a:endParaRPr>
        </a:p>
      </dgm:t>
    </dgm:pt>
    <dgm:pt modelId="{7A76E318-1DF6-4F35-AFB3-1A7CA55FB5A7}" type="parTrans" cxnId="{ECA2008D-BA16-457F-8D0E-89E6DCBB4B3C}">
      <dgm:prSet/>
      <dgm:spPr/>
      <dgm:t>
        <a:bodyPr/>
        <a:lstStyle/>
        <a:p>
          <a:endParaRPr lang="ru-RU"/>
        </a:p>
      </dgm:t>
    </dgm:pt>
    <dgm:pt modelId="{6059182E-6688-48B1-894F-6C649C74FC7F}" type="sibTrans" cxnId="{ECA2008D-BA16-457F-8D0E-89E6DCBB4B3C}">
      <dgm:prSet/>
      <dgm:spPr/>
      <dgm:t>
        <a:bodyPr/>
        <a:lstStyle/>
        <a:p>
          <a:endParaRPr lang="ru-RU"/>
        </a:p>
      </dgm:t>
    </dgm:pt>
    <dgm:pt modelId="{010560EF-FE11-415A-AB76-F43127CB1BB0}">
      <dgm:prSet phldrT="[Текст]"/>
      <dgm:spPr/>
      <dgm:t>
        <a:bodyPr/>
        <a:lstStyle/>
        <a:p>
          <a:r>
            <a:rPr lang="ru-RU" b="1" i="0" dirty="0" smtClean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rPr>
            <a:t>Освоение социальных дистанций</a:t>
          </a:r>
          <a:endParaRPr lang="ru-RU" i="0" dirty="0">
            <a:solidFill>
              <a:srgbClr val="265EBA"/>
            </a:solidFill>
          </a:endParaRPr>
        </a:p>
      </dgm:t>
    </dgm:pt>
    <dgm:pt modelId="{8914D90A-919A-44AD-B2C5-114F00465F06}" type="parTrans" cxnId="{2C9E9CCC-5F3F-4E35-A339-D99F0066D58B}">
      <dgm:prSet/>
      <dgm:spPr/>
      <dgm:t>
        <a:bodyPr/>
        <a:lstStyle/>
        <a:p>
          <a:endParaRPr lang="ru-RU"/>
        </a:p>
      </dgm:t>
    </dgm:pt>
    <dgm:pt modelId="{B89608B8-EF13-405F-A086-7D83E7E8BB2F}" type="sibTrans" cxnId="{2C9E9CCC-5F3F-4E35-A339-D99F0066D58B}">
      <dgm:prSet/>
      <dgm:spPr/>
      <dgm:t>
        <a:bodyPr/>
        <a:lstStyle/>
        <a:p>
          <a:endParaRPr lang="ru-RU"/>
        </a:p>
      </dgm:t>
    </dgm:pt>
    <dgm:pt modelId="{BF6325CC-644B-466D-A673-F49C021D258A}">
      <dgm:prSet phldrT="[Текст]"/>
      <dgm:spPr/>
      <dgm:t>
        <a:bodyPr/>
        <a:lstStyle/>
        <a:p>
          <a:r>
            <a:rPr lang="ru-RU" b="1" i="0" dirty="0" smtClean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rPr>
            <a:t>Расширение социального пространства</a:t>
          </a:r>
          <a:endParaRPr lang="ru-RU" i="0" dirty="0">
            <a:solidFill>
              <a:srgbClr val="265EBA"/>
            </a:solidFill>
          </a:endParaRPr>
        </a:p>
      </dgm:t>
    </dgm:pt>
    <dgm:pt modelId="{BF9B9531-0747-4D28-ADBC-A456EE491F75}" type="parTrans" cxnId="{2347C145-55AD-41B3-99BC-39C6874F172E}">
      <dgm:prSet/>
      <dgm:spPr/>
      <dgm:t>
        <a:bodyPr/>
        <a:lstStyle/>
        <a:p>
          <a:endParaRPr lang="ru-RU"/>
        </a:p>
      </dgm:t>
    </dgm:pt>
    <dgm:pt modelId="{5B1904DF-DD24-459E-8191-1A7E13CC4855}" type="sibTrans" cxnId="{2347C145-55AD-41B3-99BC-39C6874F172E}">
      <dgm:prSet/>
      <dgm:spPr/>
      <dgm:t>
        <a:bodyPr/>
        <a:lstStyle/>
        <a:p>
          <a:endParaRPr lang="ru-RU"/>
        </a:p>
      </dgm:t>
    </dgm:pt>
    <dgm:pt modelId="{87053AFD-61DE-4A0B-B007-9D13092C3A3D}" type="pres">
      <dgm:prSet presAssocID="{13069571-4320-4F3E-B824-3A08B07ED450}" presName="compositeShape" presStyleCnt="0">
        <dgm:presLayoutVars>
          <dgm:dir/>
          <dgm:resizeHandles/>
        </dgm:presLayoutVars>
      </dgm:prSet>
      <dgm:spPr/>
    </dgm:pt>
    <dgm:pt modelId="{A8AE31C7-CEE5-4A8D-B444-04B8387346B5}" type="pres">
      <dgm:prSet presAssocID="{13069571-4320-4F3E-B824-3A08B07ED450}" presName="pyramid" presStyleLbl="node1" presStyleIdx="0" presStyleCnt="1" custLinFactNeighborX="2148" custLinFactNeighborY="-2858"/>
      <dgm:spPr>
        <a:solidFill>
          <a:schemeClr val="accent3">
            <a:lumMod val="75000"/>
          </a:schemeClr>
        </a:solidFill>
      </dgm:spPr>
    </dgm:pt>
    <dgm:pt modelId="{6A2B0FD9-9B10-41E2-8693-5C031657F323}" type="pres">
      <dgm:prSet presAssocID="{13069571-4320-4F3E-B824-3A08B07ED450}" presName="theList" presStyleCnt="0"/>
      <dgm:spPr/>
    </dgm:pt>
    <dgm:pt modelId="{135CA8C2-C998-4F96-8C23-44F70F367E39}" type="pres">
      <dgm:prSet presAssocID="{DF1498D8-DFD8-4A6E-AC5E-A358E5C41C6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3783C-04EC-444D-B740-3B573DE0BC43}" type="pres">
      <dgm:prSet presAssocID="{DF1498D8-DFD8-4A6E-AC5E-A358E5C41C6B}" presName="aSpace" presStyleCnt="0"/>
      <dgm:spPr/>
    </dgm:pt>
    <dgm:pt modelId="{16ACBF7F-424B-4D80-A3F9-2B071B9B7FE3}" type="pres">
      <dgm:prSet presAssocID="{010560EF-FE11-415A-AB76-F43127CB1BB0}" presName="aNode" presStyleLbl="fgAcc1" presStyleIdx="1" presStyleCnt="3" custLinFactNeighborY="-28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8C59B-E4E5-4288-B484-D34FB19BD8D7}" type="pres">
      <dgm:prSet presAssocID="{010560EF-FE11-415A-AB76-F43127CB1BB0}" presName="aSpace" presStyleCnt="0"/>
      <dgm:spPr/>
    </dgm:pt>
    <dgm:pt modelId="{97FDDD31-F3F3-43A8-8EB9-7C13BEDD80C0}" type="pres">
      <dgm:prSet presAssocID="{BF6325CC-644B-466D-A673-F49C021D258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D97CA-E7F5-4F88-851D-A99976C43BB6}" type="pres">
      <dgm:prSet presAssocID="{BF6325CC-644B-466D-A673-F49C021D258A}" presName="aSpace" presStyleCnt="0"/>
      <dgm:spPr/>
    </dgm:pt>
  </dgm:ptLst>
  <dgm:cxnLst>
    <dgm:cxn modelId="{4E5F7568-64C0-408B-B9DA-F4D0E78FA19F}" type="presOf" srcId="{DF1498D8-DFD8-4A6E-AC5E-A358E5C41C6B}" destId="{135CA8C2-C998-4F96-8C23-44F70F367E39}" srcOrd="0" destOrd="0" presId="urn:microsoft.com/office/officeart/2005/8/layout/pyramid2"/>
    <dgm:cxn modelId="{04882304-D095-4A47-B923-05CE3328A54D}" type="presOf" srcId="{BF6325CC-644B-466D-A673-F49C021D258A}" destId="{97FDDD31-F3F3-43A8-8EB9-7C13BEDD80C0}" srcOrd="0" destOrd="0" presId="urn:microsoft.com/office/officeart/2005/8/layout/pyramid2"/>
    <dgm:cxn modelId="{ECA2008D-BA16-457F-8D0E-89E6DCBB4B3C}" srcId="{13069571-4320-4F3E-B824-3A08B07ED450}" destId="{DF1498D8-DFD8-4A6E-AC5E-A358E5C41C6B}" srcOrd="0" destOrd="0" parTransId="{7A76E318-1DF6-4F35-AFB3-1A7CA55FB5A7}" sibTransId="{6059182E-6688-48B1-894F-6C649C74FC7F}"/>
    <dgm:cxn modelId="{76C7F652-1C36-4585-9A6E-BB58FA71544C}" type="presOf" srcId="{010560EF-FE11-415A-AB76-F43127CB1BB0}" destId="{16ACBF7F-424B-4D80-A3F9-2B071B9B7FE3}" srcOrd="0" destOrd="0" presId="urn:microsoft.com/office/officeart/2005/8/layout/pyramid2"/>
    <dgm:cxn modelId="{2347C145-55AD-41B3-99BC-39C6874F172E}" srcId="{13069571-4320-4F3E-B824-3A08B07ED450}" destId="{BF6325CC-644B-466D-A673-F49C021D258A}" srcOrd="2" destOrd="0" parTransId="{BF9B9531-0747-4D28-ADBC-A456EE491F75}" sibTransId="{5B1904DF-DD24-459E-8191-1A7E13CC4855}"/>
    <dgm:cxn modelId="{2C9E9CCC-5F3F-4E35-A339-D99F0066D58B}" srcId="{13069571-4320-4F3E-B824-3A08B07ED450}" destId="{010560EF-FE11-415A-AB76-F43127CB1BB0}" srcOrd="1" destOrd="0" parTransId="{8914D90A-919A-44AD-B2C5-114F00465F06}" sibTransId="{B89608B8-EF13-405F-A086-7D83E7E8BB2F}"/>
    <dgm:cxn modelId="{28B73429-1B7C-4596-BA3D-591A063624B9}" type="presOf" srcId="{13069571-4320-4F3E-B824-3A08B07ED450}" destId="{87053AFD-61DE-4A0B-B007-9D13092C3A3D}" srcOrd="0" destOrd="0" presId="urn:microsoft.com/office/officeart/2005/8/layout/pyramid2"/>
    <dgm:cxn modelId="{4FE24FC0-4141-4EF6-BC8D-82C073A89768}" type="presParOf" srcId="{87053AFD-61DE-4A0B-B007-9D13092C3A3D}" destId="{A8AE31C7-CEE5-4A8D-B444-04B8387346B5}" srcOrd="0" destOrd="0" presId="urn:microsoft.com/office/officeart/2005/8/layout/pyramid2"/>
    <dgm:cxn modelId="{A5F96AAA-F5C6-4E44-AC3E-48EE806747D3}" type="presParOf" srcId="{87053AFD-61DE-4A0B-B007-9D13092C3A3D}" destId="{6A2B0FD9-9B10-41E2-8693-5C031657F323}" srcOrd="1" destOrd="0" presId="urn:microsoft.com/office/officeart/2005/8/layout/pyramid2"/>
    <dgm:cxn modelId="{9B830CF1-D4DF-4F9C-8527-760B8EFA7057}" type="presParOf" srcId="{6A2B0FD9-9B10-41E2-8693-5C031657F323}" destId="{135CA8C2-C998-4F96-8C23-44F70F367E39}" srcOrd="0" destOrd="0" presId="urn:microsoft.com/office/officeart/2005/8/layout/pyramid2"/>
    <dgm:cxn modelId="{1C8F858E-41B3-4E06-910B-FC1FA8B56E49}" type="presParOf" srcId="{6A2B0FD9-9B10-41E2-8693-5C031657F323}" destId="{16A3783C-04EC-444D-B740-3B573DE0BC43}" srcOrd="1" destOrd="0" presId="urn:microsoft.com/office/officeart/2005/8/layout/pyramid2"/>
    <dgm:cxn modelId="{D1830660-E90C-44F9-B0BB-81A5FADF3B4A}" type="presParOf" srcId="{6A2B0FD9-9B10-41E2-8693-5C031657F323}" destId="{16ACBF7F-424B-4D80-A3F9-2B071B9B7FE3}" srcOrd="2" destOrd="0" presId="urn:microsoft.com/office/officeart/2005/8/layout/pyramid2"/>
    <dgm:cxn modelId="{656061C8-FA7F-4A80-B037-91E4BF00AEA4}" type="presParOf" srcId="{6A2B0FD9-9B10-41E2-8693-5C031657F323}" destId="{E6B8C59B-E4E5-4288-B484-D34FB19BD8D7}" srcOrd="3" destOrd="0" presId="urn:microsoft.com/office/officeart/2005/8/layout/pyramid2"/>
    <dgm:cxn modelId="{5F6BD007-BA2D-48E1-AA3A-2EF8C664AA1E}" type="presParOf" srcId="{6A2B0FD9-9B10-41E2-8693-5C031657F323}" destId="{97FDDD31-F3F3-43A8-8EB9-7C13BEDD80C0}" srcOrd="4" destOrd="0" presId="urn:microsoft.com/office/officeart/2005/8/layout/pyramid2"/>
    <dgm:cxn modelId="{6162369E-DA09-4586-8D85-C8C117A5AE35}" type="presParOf" srcId="{6A2B0FD9-9B10-41E2-8693-5C031657F323}" destId="{B5DD97CA-E7F5-4F88-851D-A99976C43BB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E31C7-CEE5-4A8D-B444-04B8387346B5}">
      <dsp:nvSpPr>
        <dsp:cNvPr id="0" name=""/>
        <dsp:cNvSpPr/>
      </dsp:nvSpPr>
      <dsp:spPr>
        <a:xfrm>
          <a:off x="108847" y="0"/>
          <a:ext cx="5067377" cy="6094790"/>
        </a:xfrm>
        <a:prstGeom prst="triangl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CA8C2-C998-4F96-8C23-44F70F367E39}">
      <dsp:nvSpPr>
        <dsp:cNvPr id="0" name=""/>
        <dsp:cNvSpPr/>
      </dsp:nvSpPr>
      <dsp:spPr>
        <a:xfrm>
          <a:off x="2533688" y="612752"/>
          <a:ext cx="3293795" cy="14427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rPr>
            <a:t>Пространство и событие</a:t>
          </a:r>
          <a:endParaRPr lang="ru-RU" sz="2200" kern="1200" dirty="0">
            <a:solidFill>
              <a:srgbClr val="265EBA"/>
            </a:solidFill>
          </a:endParaRPr>
        </a:p>
      </dsp:txBody>
      <dsp:txXfrm>
        <a:off x="2604117" y="683181"/>
        <a:ext cx="3152937" cy="1301893"/>
      </dsp:txXfrm>
    </dsp:sp>
    <dsp:sp modelId="{16ACBF7F-424B-4D80-A3F9-2B071B9B7FE3}">
      <dsp:nvSpPr>
        <dsp:cNvPr id="0" name=""/>
        <dsp:cNvSpPr/>
      </dsp:nvSpPr>
      <dsp:spPr>
        <a:xfrm>
          <a:off x="2533688" y="2235847"/>
          <a:ext cx="3293795" cy="14427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rPr>
            <a:t>Освоение взаимодействия со значимыми взрослыми</a:t>
          </a:r>
          <a:endParaRPr lang="ru-RU" sz="2200" kern="1200" dirty="0">
            <a:solidFill>
              <a:srgbClr val="265EBA"/>
            </a:solidFill>
          </a:endParaRPr>
        </a:p>
      </dsp:txBody>
      <dsp:txXfrm>
        <a:off x="2604117" y="2306276"/>
        <a:ext cx="3152937" cy="1301893"/>
      </dsp:txXfrm>
    </dsp:sp>
    <dsp:sp modelId="{97FDDD31-F3F3-43A8-8EB9-7C13BEDD80C0}">
      <dsp:nvSpPr>
        <dsp:cNvPr id="0" name=""/>
        <dsp:cNvSpPr/>
      </dsp:nvSpPr>
      <dsp:spPr>
        <a:xfrm>
          <a:off x="2533688" y="3858943"/>
          <a:ext cx="3293795" cy="14427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rPr>
            <a:t>Освоение социальных ролей</a:t>
          </a:r>
          <a:endParaRPr lang="ru-RU" sz="2200" kern="1200" dirty="0">
            <a:solidFill>
              <a:srgbClr val="265EBA"/>
            </a:solidFill>
          </a:endParaRPr>
        </a:p>
      </dsp:txBody>
      <dsp:txXfrm>
        <a:off x="2604117" y="3929372"/>
        <a:ext cx="3152937" cy="1301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E31C7-CEE5-4A8D-B444-04B8387346B5}">
      <dsp:nvSpPr>
        <dsp:cNvPr id="0" name=""/>
        <dsp:cNvSpPr/>
      </dsp:nvSpPr>
      <dsp:spPr>
        <a:xfrm>
          <a:off x="108847" y="0"/>
          <a:ext cx="5067377" cy="6094790"/>
        </a:xfrm>
        <a:prstGeom prst="triangl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CA8C2-C998-4F96-8C23-44F70F367E39}">
      <dsp:nvSpPr>
        <dsp:cNvPr id="0" name=""/>
        <dsp:cNvSpPr/>
      </dsp:nvSpPr>
      <dsp:spPr>
        <a:xfrm>
          <a:off x="2533688" y="612752"/>
          <a:ext cx="3293795" cy="14427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0" kern="1200" dirty="0" smtClean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rPr>
            <a:t>Формирование восприятия пространств </a:t>
          </a:r>
          <a:endParaRPr lang="ru-RU" sz="2700" i="0" kern="1200" dirty="0">
            <a:solidFill>
              <a:srgbClr val="265EBA"/>
            </a:solidFill>
          </a:endParaRPr>
        </a:p>
      </dsp:txBody>
      <dsp:txXfrm>
        <a:off x="2604117" y="683181"/>
        <a:ext cx="3152937" cy="1301893"/>
      </dsp:txXfrm>
    </dsp:sp>
    <dsp:sp modelId="{16ACBF7F-424B-4D80-A3F9-2B071B9B7FE3}">
      <dsp:nvSpPr>
        <dsp:cNvPr id="0" name=""/>
        <dsp:cNvSpPr/>
      </dsp:nvSpPr>
      <dsp:spPr>
        <a:xfrm>
          <a:off x="2533688" y="2185048"/>
          <a:ext cx="3293795" cy="14427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0" kern="1200" dirty="0" smtClean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rPr>
            <a:t>Освоение социальных дистанций</a:t>
          </a:r>
          <a:endParaRPr lang="ru-RU" sz="2700" i="0" kern="1200" dirty="0">
            <a:solidFill>
              <a:srgbClr val="265EBA"/>
            </a:solidFill>
          </a:endParaRPr>
        </a:p>
      </dsp:txBody>
      <dsp:txXfrm>
        <a:off x="2604117" y="2255477"/>
        <a:ext cx="3152937" cy="1301893"/>
      </dsp:txXfrm>
    </dsp:sp>
    <dsp:sp modelId="{97FDDD31-F3F3-43A8-8EB9-7C13BEDD80C0}">
      <dsp:nvSpPr>
        <dsp:cNvPr id="0" name=""/>
        <dsp:cNvSpPr/>
      </dsp:nvSpPr>
      <dsp:spPr>
        <a:xfrm>
          <a:off x="2533688" y="3858943"/>
          <a:ext cx="3293795" cy="14427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0" kern="1200" dirty="0" smtClean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rPr>
            <a:t>Расширение социального пространства</a:t>
          </a:r>
          <a:endParaRPr lang="ru-RU" sz="2700" i="0" kern="1200" dirty="0">
            <a:solidFill>
              <a:srgbClr val="265EBA"/>
            </a:solidFill>
          </a:endParaRPr>
        </a:p>
      </dsp:txBody>
      <dsp:txXfrm>
        <a:off x="2604117" y="3929372"/>
        <a:ext cx="3152937" cy="1301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59433-B91E-42D7-94E8-9AAF4B54F7F1}" type="datetimeFigureOut">
              <a:rPr lang="ru-RU" smtClean="0"/>
              <a:t>05.03.2021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70D46-6E04-4512-AEA1-45804B2A53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21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DF4CE-61F1-4FD9-9446-5C08627CAA13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51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0D46-6E04-4512-AEA1-45804B2A5334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807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Социальная адаптация предполагает активное приспособление индивида к условиям среды, а социальная автономизация — реализацию совокупности установок на себя, устойчивость в поведении и отношениях, которая соответствует представлению личности о себе, ее самооценке.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0D46-6E04-4512-AEA1-45804B2A5334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957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Несомненно, результатом социализации человека также является социальная активность — реализуемая готовность к действиям, которая проявляется в сферах социальных отношений человека. Таким образом, критериями, которые свидетельствуют о социализации человека, являются: социальная адаптированность, социальная автономность и социальная активность.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0D46-6E04-4512-AEA1-45804B2A5334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232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всё это должно быть встроено в ОС.  Дети сами – должны быть включены, мы часто воздействуем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0D46-6E04-4512-AEA1-45804B2A5334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118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всё это должно быть встроено в ОС.  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Дети сами – должны быть включены, мы часто воздействуем 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0D46-6E04-4512-AEA1-45804B2A5334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6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80682" y="-62753"/>
            <a:ext cx="12362329" cy="7010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2011681"/>
            <a:ext cx="9144000" cy="1498282"/>
          </a:xfrm>
        </p:spPr>
        <p:txBody>
          <a:bodyPr anchor="b">
            <a:normAutofit/>
          </a:bodyPr>
          <a:lstStyle>
            <a:lvl1pPr algn="ctr">
              <a:defRPr sz="5400" spc="3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spc="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059170"/>
            <a:ext cx="2743200" cy="365125"/>
          </a:xfrm>
        </p:spPr>
        <p:txBody>
          <a:bodyPr/>
          <a:lstStyle>
            <a:lvl1pPr algn="ctr">
              <a:defRPr sz="1800"/>
            </a:lvl1pPr>
          </a:lstStyle>
          <a:p>
            <a:r>
              <a:rPr lang="ru-RU" dirty="0" smtClean="0"/>
              <a:t>Екатеринбург, 2020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07" y="252313"/>
            <a:ext cx="547586" cy="553062"/>
          </a:xfrm>
          <a:prstGeom prst="rect">
            <a:avLst/>
          </a:prstGeom>
        </p:spPr>
      </p:pic>
      <p:sp>
        <p:nvSpPr>
          <p:cNvPr id="19" name="Прямоугольник 18"/>
          <p:cNvSpPr/>
          <p:nvPr userDrawn="1"/>
        </p:nvSpPr>
        <p:spPr>
          <a:xfrm>
            <a:off x="3048000" y="89745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ГАОУ ДПО СВЕРДЛОВСКОЙ ОБЛАСТИ</a:t>
            </a:r>
          </a:p>
          <a:p>
            <a:pPr algn="ctr"/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«ИНСТИТУТ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16377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" grpId="0"/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95034" y="6356350"/>
            <a:ext cx="2743200" cy="365125"/>
          </a:xfrm>
        </p:spPr>
        <p:txBody>
          <a:bodyPr/>
          <a:lstStyle/>
          <a:p>
            <a:fld id="{65A5F8D1-4149-4E49-A901-823A886AC39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98923" y="304800"/>
            <a:ext cx="8739311" cy="777566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 1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198924" y="1957795"/>
            <a:ext cx="8739311" cy="3964341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600"/>
              </a:spcBef>
              <a:defRPr sz="32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30000"/>
              </a:lnSpc>
              <a:spcBef>
                <a:spcPts val="600"/>
              </a:spcBef>
              <a:defRPr sz="2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30000"/>
              </a:lnSpc>
              <a:spcBef>
                <a:spcPts val="600"/>
              </a:spcBef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 rot="10800000" flipH="1">
            <a:off x="10938235" y="1696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 rot="10800000" flipH="1">
            <a:off x="10938235" y="3220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 rot="10800000" flipH="1">
            <a:off x="10938235" y="4744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2198924" y="1246509"/>
            <a:ext cx="8739311" cy="425848"/>
          </a:xfrm>
        </p:spPr>
        <p:txBody>
          <a:bodyPr>
            <a:normAutofit/>
          </a:bodyPr>
          <a:lstStyle>
            <a:lvl1pPr marL="0" indent="0" algn="l">
              <a:buNone/>
              <a:defRPr sz="2000" spc="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4" name="фон"/>
          <p:cNvSpPr/>
          <p:nvPr userDrawn="1"/>
        </p:nvSpPr>
        <p:spPr>
          <a:xfrm>
            <a:off x="0" y="0"/>
            <a:ext cx="139147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17" y="6315611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015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 animBg="1"/>
      <p:bldP spid="9" grpId="0" animBg="1"/>
      <p:bldP spid="12" grpId="0" animBg="1"/>
      <p:bldP spid="1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95034" y="6356350"/>
            <a:ext cx="2743200" cy="365125"/>
          </a:xfrm>
        </p:spPr>
        <p:txBody>
          <a:bodyPr/>
          <a:lstStyle/>
          <a:p>
            <a:fld id="{65A5F8D1-4149-4E49-A901-823A886AC39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 rot="10800000" flipH="1">
            <a:off x="10938235" y="1696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 rot="10800000" flipH="1">
            <a:off x="10938235" y="3220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 rot="10800000" flipH="1">
            <a:off x="10938235" y="4744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98923" y="304800"/>
            <a:ext cx="8739311" cy="777566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 1</a:t>
            </a:r>
            <a:endParaRPr lang="ru-RU" dirty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2198924" y="1957795"/>
            <a:ext cx="8739311" cy="3964341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600"/>
              </a:spcBef>
              <a:defRPr sz="32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30000"/>
              </a:lnSpc>
              <a:spcBef>
                <a:spcPts val="600"/>
              </a:spcBef>
              <a:defRPr sz="2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30000"/>
              </a:lnSpc>
              <a:spcBef>
                <a:spcPts val="600"/>
              </a:spcBef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2198924" y="1246509"/>
            <a:ext cx="8739311" cy="425848"/>
          </a:xfrm>
        </p:spPr>
        <p:txBody>
          <a:bodyPr>
            <a:normAutofit/>
          </a:bodyPr>
          <a:lstStyle>
            <a:lvl1pPr marL="0" indent="0" algn="l">
              <a:buNone/>
              <a:defRPr sz="2000" spc="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7" name="Цветной блок"/>
          <p:cNvSpPr/>
          <p:nvPr userDrawn="1"/>
        </p:nvSpPr>
        <p:spPr>
          <a:xfrm>
            <a:off x="0" y="0"/>
            <a:ext cx="1360723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56" y="6274874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35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/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78684" y="304800"/>
            <a:ext cx="10371398" cy="777566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 1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778685" y="1342417"/>
            <a:ext cx="10371397" cy="505838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600"/>
              </a:spcBef>
              <a:defRPr sz="32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30000"/>
              </a:lnSpc>
              <a:spcBef>
                <a:spcPts val="600"/>
              </a:spcBef>
              <a:defRPr sz="2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30000"/>
              </a:lnSpc>
              <a:spcBef>
                <a:spcPts val="600"/>
              </a:spcBef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56" y="6291036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455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ой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2"/>
          <p:cNvSpPr>
            <a:spLocks noGrp="1"/>
          </p:cNvSpPr>
          <p:nvPr>
            <p:ph type="pic" sz="quarter" idx="11" hasCustomPrompt="1"/>
          </p:nvPr>
        </p:nvSpPr>
        <p:spPr>
          <a:xfrm>
            <a:off x="6238121" y="3886199"/>
            <a:ext cx="5953878" cy="2190511"/>
          </a:xfrm>
          <a:custGeom>
            <a:avLst/>
            <a:gdLst/>
            <a:ahLst/>
            <a:cxnLst/>
            <a:rect l="l" t="t" r="r" b="b"/>
            <a:pathLst>
              <a:path w="8930042" h="3285766">
                <a:moveTo>
                  <a:pt x="1032594" y="0"/>
                </a:moveTo>
                <a:lnTo>
                  <a:pt x="8930042" y="0"/>
                </a:lnTo>
                <a:lnTo>
                  <a:pt x="8930042" y="3278042"/>
                </a:lnTo>
                <a:lnTo>
                  <a:pt x="1035115" y="3278042"/>
                </a:lnTo>
                <a:lnTo>
                  <a:pt x="1035115" y="3285766"/>
                </a:lnTo>
                <a:lnTo>
                  <a:pt x="1032681" y="3278042"/>
                </a:lnTo>
                <a:lnTo>
                  <a:pt x="1032594" y="3278042"/>
                </a:lnTo>
                <a:lnTo>
                  <a:pt x="1032594" y="3277764"/>
                </a:lnTo>
                <a:lnTo>
                  <a:pt x="0" y="401"/>
                </a:lnTo>
                <a:lnTo>
                  <a:pt x="1032594" y="401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kumimoji="1" lang="en-US" altLang="ja-JP" dirty="0" smtClean="0"/>
              <a:t>  </a:t>
            </a:r>
            <a:r>
              <a:rPr kumimoji="1" lang="ru-RU" altLang="ja-JP" dirty="0" smtClean="0"/>
              <a:t>рисунок</a:t>
            </a:r>
            <a:endParaRPr kumimoji="1" lang="ja-JP" altLang="en-US" dirty="0"/>
          </a:p>
        </p:txBody>
      </p:sp>
      <p:grpSp>
        <p:nvGrpSpPr>
          <p:cNvPr id="9" name="Цветной блок"/>
          <p:cNvGrpSpPr/>
          <p:nvPr userDrawn="1"/>
        </p:nvGrpSpPr>
        <p:grpSpPr>
          <a:xfrm>
            <a:off x="0" y="0"/>
            <a:ext cx="7176213" cy="6856414"/>
            <a:chOff x="0" y="0"/>
            <a:chExt cx="10763386" cy="10284621"/>
          </a:xfrm>
          <a:solidFill>
            <a:schemeClr val="bg2">
              <a:lumMod val="50000"/>
            </a:schemeClr>
          </a:solidFill>
        </p:grpSpPr>
        <p:sp>
          <p:nvSpPr>
            <p:cNvPr id="6" name="Треугольник"/>
            <p:cNvSpPr/>
            <p:nvPr userDrawn="1"/>
          </p:nvSpPr>
          <p:spPr>
            <a:xfrm>
              <a:off x="7523026" y="0"/>
              <a:ext cx="3240360" cy="1028462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"/>
            <p:cNvSpPr/>
            <p:nvPr userDrawn="1"/>
          </p:nvSpPr>
          <p:spPr>
            <a:xfrm>
              <a:off x="0" y="0"/>
              <a:ext cx="7523026" cy="102780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14" name="Рисунок 1"/>
          <p:cNvSpPr>
            <a:spLocks noGrp="1"/>
          </p:cNvSpPr>
          <p:nvPr>
            <p:ph type="pic" sz="quarter" idx="10" hasCustomPrompt="1"/>
          </p:nvPr>
        </p:nvSpPr>
        <p:spPr>
          <a:xfrm>
            <a:off x="1681" y="788708"/>
            <a:ext cx="5952833" cy="2186926"/>
          </a:xfrm>
          <a:custGeom>
            <a:avLst/>
            <a:gdLst/>
            <a:ahLst/>
            <a:cxnLst/>
            <a:rect l="l" t="t" r="r" b="b"/>
            <a:pathLst>
              <a:path w="8928474" h="3280389">
                <a:moveTo>
                  <a:pt x="7894927" y="0"/>
                </a:moveTo>
                <a:lnTo>
                  <a:pt x="7897361" y="7724"/>
                </a:lnTo>
                <a:lnTo>
                  <a:pt x="7897448" y="7724"/>
                </a:lnTo>
                <a:lnTo>
                  <a:pt x="7897448" y="8002"/>
                </a:lnTo>
                <a:lnTo>
                  <a:pt x="8928474" y="3280389"/>
                </a:lnTo>
                <a:lnTo>
                  <a:pt x="0" y="3280389"/>
                </a:lnTo>
                <a:lnTo>
                  <a:pt x="0" y="7724"/>
                </a:lnTo>
                <a:lnTo>
                  <a:pt x="7894927" y="7724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ru-RU" altLang="ja-JP" dirty="0" smtClean="0"/>
              <a:t>рисунок</a:t>
            </a:r>
            <a:endParaRPr kumimoji="1" lang="ja-JP" altLang="en-US" dirty="0"/>
          </a:p>
        </p:txBody>
      </p:sp>
      <p:sp>
        <p:nvSpPr>
          <p:cNvPr id="20" name="Заголовок"/>
          <p:cNvSpPr>
            <a:spLocks noGrp="1"/>
          </p:cNvSpPr>
          <p:nvPr>
            <p:ph type="body" sz="quarter" idx="16" hasCustomPrompt="1"/>
          </p:nvPr>
        </p:nvSpPr>
        <p:spPr>
          <a:xfrm>
            <a:off x="424878" y="3066144"/>
            <a:ext cx="5282151" cy="202514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  <a:p>
            <a:pPr lvl="0"/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21" name="Абзац"/>
          <p:cNvSpPr>
            <a:spLocks noGrp="1"/>
          </p:cNvSpPr>
          <p:nvPr>
            <p:ph type="body" sz="quarter" idx="17" hasCustomPrompt="1"/>
          </p:nvPr>
        </p:nvSpPr>
        <p:spPr>
          <a:xfrm>
            <a:off x="6529874" y="666044"/>
            <a:ext cx="5282151" cy="2983089"/>
          </a:xfr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altLang="ja-JP" dirty="0" smtClean="0"/>
              <a:t>образец текста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56" y="6313776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290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1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1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1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, заголовок, подзаголовок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Цветной блок"/>
          <p:cNvGrpSpPr/>
          <p:nvPr userDrawn="1"/>
        </p:nvGrpSpPr>
        <p:grpSpPr>
          <a:xfrm>
            <a:off x="0" y="0"/>
            <a:ext cx="6128657" cy="6856414"/>
            <a:chOff x="0" y="0"/>
            <a:chExt cx="10763386" cy="10284621"/>
          </a:xfrm>
          <a:solidFill>
            <a:schemeClr val="bg2">
              <a:lumMod val="50000"/>
            </a:schemeClr>
          </a:solidFill>
        </p:grpSpPr>
        <p:sp>
          <p:nvSpPr>
            <p:cNvPr id="6" name="2"/>
            <p:cNvSpPr/>
            <p:nvPr userDrawn="1"/>
          </p:nvSpPr>
          <p:spPr>
            <a:xfrm>
              <a:off x="7523026" y="0"/>
              <a:ext cx="3240360" cy="1028462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1"/>
            <p:cNvSpPr/>
            <p:nvPr userDrawn="1"/>
          </p:nvSpPr>
          <p:spPr>
            <a:xfrm>
              <a:off x="0" y="0"/>
              <a:ext cx="7523026" cy="102780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14" name="Изображение"/>
          <p:cNvSpPr>
            <a:spLocks noGrp="1"/>
          </p:cNvSpPr>
          <p:nvPr>
            <p:ph type="pic" sz="quarter" idx="10" hasCustomPrompt="1"/>
          </p:nvPr>
        </p:nvSpPr>
        <p:spPr>
          <a:xfrm>
            <a:off x="1682" y="788708"/>
            <a:ext cx="5081948" cy="2186926"/>
          </a:xfrm>
          <a:custGeom>
            <a:avLst/>
            <a:gdLst/>
            <a:ahLst/>
            <a:cxnLst/>
            <a:rect l="l" t="t" r="r" b="b"/>
            <a:pathLst>
              <a:path w="8928474" h="3280389">
                <a:moveTo>
                  <a:pt x="7894927" y="0"/>
                </a:moveTo>
                <a:lnTo>
                  <a:pt x="7897361" y="7724"/>
                </a:lnTo>
                <a:lnTo>
                  <a:pt x="7897448" y="7724"/>
                </a:lnTo>
                <a:lnTo>
                  <a:pt x="7897448" y="8002"/>
                </a:lnTo>
                <a:lnTo>
                  <a:pt x="8928474" y="3280389"/>
                </a:lnTo>
                <a:lnTo>
                  <a:pt x="0" y="3280389"/>
                </a:lnTo>
                <a:lnTo>
                  <a:pt x="0" y="7724"/>
                </a:lnTo>
                <a:lnTo>
                  <a:pt x="7894927" y="7724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ru-RU" altLang="ja-JP" dirty="0" smtClean="0"/>
              <a:t>рисунок</a:t>
            </a:r>
            <a:endParaRPr kumimoji="1" lang="ja-JP" altLang="en-US" dirty="0"/>
          </a:p>
        </p:txBody>
      </p:sp>
      <p:sp>
        <p:nvSpPr>
          <p:cNvPr id="20" name="Заголовок"/>
          <p:cNvSpPr>
            <a:spLocks noGrp="1"/>
          </p:cNvSpPr>
          <p:nvPr>
            <p:ph type="body" sz="quarter" idx="16" hasCustomPrompt="1"/>
          </p:nvPr>
        </p:nvSpPr>
        <p:spPr>
          <a:xfrm>
            <a:off x="424879" y="3066144"/>
            <a:ext cx="4658752" cy="219165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1" name="текст"/>
          <p:cNvSpPr>
            <a:spLocks noGrp="1"/>
          </p:cNvSpPr>
          <p:nvPr>
            <p:ph type="body" sz="quarter" idx="17" hasCustomPrompt="1"/>
          </p:nvPr>
        </p:nvSpPr>
        <p:spPr>
          <a:xfrm>
            <a:off x="6346371" y="788708"/>
            <a:ext cx="5007430" cy="5165778"/>
          </a:xfr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altLang="ja-JP" dirty="0" smtClean="0"/>
              <a:t>образец текста</a:t>
            </a:r>
            <a:endParaRPr lang="en-US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674" y="6356350"/>
            <a:ext cx="2743200" cy="365125"/>
          </a:xfrm>
        </p:spPr>
        <p:txBody>
          <a:bodyPr/>
          <a:lstStyle/>
          <a:p>
            <a:fld id="{65A5F8D1-4149-4E49-A901-823A886AC39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5429" y="5341515"/>
            <a:ext cx="5257800" cy="700263"/>
          </a:xfrm>
        </p:spPr>
        <p:txBody>
          <a:bodyPr>
            <a:normAutofit/>
          </a:bodyPr>
          <a:lstStyle>
            <a:lvl1pPr marL="0" indent="0" algn="l">
              <a:buNone/>
              <a:defRPr sz="2000" spc="6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56" y="6291033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94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1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1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1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1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Изображение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69858" cy="6858000"/>
          </a:xfrm>
          <a:custGeom>
            <a:avLst/>
            <a:gdLst/>
            <a:ahLst/>
            <a:cxnLst/>
            <a:rect l="l" t="t" r="r" b="b"/>
            <a:pathLst>
              <a:path w="10500547" h="10287000">
                <a:moveTo>
                  <a:pt x="0" y="0"/>
                </a:moveTo>
                <a:lnTo>
                  <a:pt x="7928797" y="0"/>
                </a:lnTo>
                <a:lnTo>
                  <a:pt x="10500547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2000"/>
            </a:lvl1pPr>
          </a:lstStyle>
          <a:p>
            <a:endParaRPr kumimoji="1" lang="ru-RU" altLang="ja-JP" dirty="0" smtClean="0"/>
          </a:p>
          <a:p>
            <a:endParaRPr kumimoji="1" lang="ru-RU" altLang="ja-JP" dirty="0" smtClean="0"/>
          </a:p>
          <a:p>
            <a:endParaRPr kumimoji="1" lang="ru-RU" altLang="ja-JP" dirty="0" smtClean="0"/>
          </a:p>
          <a:p>
            <a:endParaRPr kumimoji="1" lang="ru-RU" altLang="ja-JP" dirty="0" smtClean="0"/>
          </a:p>
          <a:p>
            <a:endParaRPr kumimoji="1" lang="ru-RU" altLang="ja-JP" dirty="0" smtClean="0"/>
          </a:p>
          <a:p>
            <a:endParaRPr kumimoji="1" lang="ru-RU" altLang="ja-JP" dirty="0" smtClean="0"/>
          </a:p>
          <a:p>
            <a:r>
              <a:rPr kumimoji="1" lang="ru-RU" altLang="ja-JP" dirty="0" smtClean="0"/>
              <a:t>Вставить изображение</a:t>
            </a:r>
            <a:endParaRPr kumimoji="1" lang="ja-JP" altLang="en-US" dirty="0"/>
          </a:p>
        </p:txBody>
      </p:sp>
      <p:sp>
        <p:nvSpPr>
          <p:cNvPr id="4" name="номер"/>
          <p:cNvSpPr>
            <a:spLocks noGrp="1"/>
          </p:cNvSpPr>
          <p:nvPr>
            <p:ph type="sldNum" sz="quarter" idx="11"/>
          </p:nvPr>
        </p:nvSpPr>
        <p:spPr>
          <a:xfrm>
            <a:off x="8451979" y="6281532"/>
            <a:ext cx="2743200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69858" y="1126277"/>
            <a:ext cx="5483942" cy="781326"/>
          </a:xfrm>
        </p:spPr>
        <p:txBody>
          <a:bodyPr anchor="b">
            <a:noAutofit/>
          </a:bodyPr>
          <a:lstStyle>
            <a:lvl1pPr>
              <a:defRPr sz="40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2" name="Текст 2"/>
          <p:cNvSpPr>
            <a:spLocks noGrp="1"/>
          </p:cNvSpPr>
          <p:nvPr>
            <p:ph type="body" idx="1"/>
          </p:nvPr>
        </p:nvSpPr>
        <p:spPr>
          <a:xfrm>
            <a:off x="5869858" y="2125524"/>
            <a:ext cx="5483942" cy="3655844"/>
          </a:xfrm>
        </p:spPr>
        <p:txBody>
          <a:bodyPr/>
          <a:lstStyle>
            <a:lvl1pPr marL="0" indent="0">
              <a:buNone/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56" y="6231819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967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/>
      <p:bldP spid="32" grpId="0" build="p">
        <p:tmplLst>
          <p:tmpl lvl="1">
            <p:tnLst>
              <p:par>
                <p:cTn presetID="2" presetClass="entr" presetSubtype="2" accel="2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Цветной блок"/>
          <p:cNvSpPr/>
          <p:nvPr userDrawn="1"/>
        </p:nvSpPr>
        <p:spPr>
          <a:xfrm rot="5400000">
            <a:off x="-279343" y="279343"/>
            <a:ext cx="6858001" cy="6299314"/>
          </a:xfrm>
          <a:custGeom>
            <a:avLst/>
            <a:gdLst>
              <a:gd name="connsiteX0" fmla="*/ 0 w 10287001"/>
              <a:gd name="connsiteY0" fmla="*/ 9448151 h 9448151"/>
              <a:gd name="connsiteX1" fmla="*/ 0 w 10287001"/>
              <a:gd name="connsiteY1" fmla="*/ 304947 h 9448151"/>
              <a:gd name="connsiteX2" fmla="*/ 4966632 w 10287001"/>
              <a:gd name="connsiteY2" fmla="*/ 304947 h 9448151"/>
              <a:gd name="connsiteX3" fmla="*/ 5143501 w 10287001"/>
              <a:gd name="connsiteY3" fmla="*/ 0 h 9448151"/>
              <a:gd name="connsiteX4" fmla="*/ 5320371 w 10287001"/>
              <a:gd name="connsiteY4" fmla="*/ 304947 h 9448151"/>
              <a:gd name="connsiteX5" fmla="*/ 10287001 w 10287001"/>
              <a:gd name="connsiteY5" fmla="*/ 304947 h 9448151"/>
              <a:gd name="connsiteX6" fmla="*/ 10287001 w 10287001"/>
              <a:gd name="connsiteY6" fmla="*/ 9448151 h 9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1" h="9448151">
                <a:moveTo>
                  <a:pt x="0" y="9448151"/>
                </a:moveTo>
                <a:lnTo>
                  <a:pt x="0" y="304947"/>
                </a:lnTo>
                <a:lnTo>
                  <a:pt x="4966632" y="304947"/>
                </a:lnTo>
                <a:lnTo>
                  <a:pt x="5143501" y="0"/>
                </a:lnTo>
                <a:lnTo>
                  <a:pt x="5320371" y="304947"/>
                </a:lnTo>
                <a:lnTo>
                  <a:pt x="10287001" y="304947"/>
                </a:lnTo>
                <a:lnTo>
                  <a:pt x="10287001" y="944815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200" dirty="0">
              <a:solidFill>
                <a:schemeClr val="tx1"/>
              </a:solidFill>
            </a:endParaRPr>
          </a:p>
        </p:txBody>
      </p:sp>
      <p:sp>
        <p:nvSpPr>
          <p:cNvPr id="6" name="Заголовок"/>
          <p:cNvSpPr>
            <a:spLocks noGrp="1"/>
          </p:cNvSpPr>
          <p:nvPr>
            <p:ph type="body" sz="quarter" idx="15" hasCustomPrompt="1"/>
          </p:nvPr>
        </p:nvSpPr>
        <p:spPr>
          <a:xfrm>
            <a:off x="304854" y="1358770"/>
            <a:ext cx="5551098" cy="4260473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5867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altLang="ja-JP" dirty="0" smtClean="0"/>
              <a:t>ЗАГОЛОВОК</a:t>
            </a:r>
            <a:endParaRPr lang="en-US" dirty="0"/>
          </a:p>
        </p:txBody>
      </p:sp>
      <p:sp>
        <p:nvSpPr>
          <p:cNvPr id="8" name="текст"/>
          <p:cNvSpPr>
            <a:spLocks noGrp="1"/>
          </p:cNvSpPr>
          <p:nvPr>
            <p:ph type="body" sz="quarter" idx="23" hasCustomPrompt="1"/>
          </p:nvPr>
        </p:nvSpPr>
        <p:spPr>
          <a:xfrm>
            <a:off x="6576094" y="773706"/>
            <a:ext cx="5101010" cy="531059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altLang="ja-JP" dirty="0" smtClean="0"/>
              <a:t>текст</a:t>
            </a:r>
            <a:endParaRPr lang="en-US" altLang="ja-JP" dirty="0" smtClean="0"/>
          </a:p>
        </p:txBody>
      </p:sp>
      <p:sp>
        <p:nvSpPr>
          <p:cNvPr id="11" name="Прямоугольник 10"/>
          <p:cNvSpPr/>
          <p:nvPr userDrawn="1"/>
        </p:nvSpPr>
        <p:spPr>
          <a:xfrm rot="10800000" flipH="1">
            <a:off x="10938235" y="1696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 rot="10800000" flipH="1">
            <a:off x="10938235" y="3220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 rot="10800000" flipH="1">
            <a:off x="10938235" y="4744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56" y="6231819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218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p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Цветной блок"/>
          <p:cNvSpPr/>
          <p:nvPr userDrawn="1"/>
        </p:nvSpPr>
        <p:spPr>
          <a:xfrm rot="5400000">
            <a:off x="-279343" y="279343"/>
            <a:ext cx="6858001" cy="6299314"/>
          </a:xfrm>
          <a:custGeom>
            <a:avLst/>
            <a:gdLst>
              <a:gd name="connsiteX0" fmla="*/ 0 w 10287001"/>
              <a:gd name="connsiteY0" fmla="*/ 9448151 h 9448151"/>
              <a:gd name="connsiteX1" fmla="*/ 0 w 10287001"/>
              <a:gd name="connsiteY1" fmla="*/ 304947 h 9448151"/>
              <a:gd name="connsiteX2" fmla="*/ 4966632 w 10287001"/>
              <a:gd name="connsiteY2" fmla="*/ 304947 h 9448151"/>
              <a:gd name="connsiteX3" fmla="*/ 5143501 w 10287001"/>
              <a:gd name="connsiteY3" fmla="*/ 0 h 9448151"/>
              <a:gd name="connsiteX4" fmla="*/ 5320371 w 10287001"/>
              <a:gd name="connsiteY4" fmla="*/ 304947 h 9448151"/>
              <a:gd name="connsiteX5" fmla="*/ 10287001 w 10287001"/>
              <a:gd name="connsiteY5" fmla="*/ 304947 h 9448151"/>
              <a:gd name="connsiteX6" fmla="*/ 10287001 w 10287001"/>
              <a:gd name="connsiteY6" fmla="*/ 9448151 h 9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1" h="9448151">
                <a:moveTo>
                  <a:pt x="0" y="9448151"/>
                </a:moveTo>
                <a:lnTo>
                  <a:pt x="0" y="304947"/>
                </a:lnTo>
                <a:lnTo>
                  <a:pt x="4966632" y="304947"/>
                </a:lnTo>
                <a:lnTo>
                  <a:pt x="5143501" y="0"/>
                </a:lnTo>
                <a:lnTo>
                  <a:pt x="5320371" y="304947"/>
                </a:lnTo>
                <a:lnTo>
                  <a:pt x="10287001" y="304947"/>
                </a:lnTo>
                <a:lnTo>
                  <a:pt x="10287001" y="944815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200" dirty="0">
              <a:solidFill>
                <a:schemeClr val="tx1"/>
              </a:solidFill>
            </a:endParaRPr>
          </a:p>
        </p:txBody>
      </p:sp>
      <p:sp>
        <p:nvSpPr>
          <p:cNvPr id="8" name="Текст"/>
          <p:cNvSpPr>
            <a:spLocks noGrp="1"/>
          </p:cNvSpPr>
          <p:nvPr>
            <p:ph type="body" sz="quarter" idx="23" hasCustomPrompt="1"/>
          </p:nvPr>
        </p:nvSpPr>
        <p:spPr>
          <a:xfrm>
            <a:off x="6576094" y="1817914"/>
            <a:ext cx="5101010" cy="4266382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altLang="ja-JP" dirty="0" smtClean="0"/>
              <a:t>текст</a:t>
            </a:r>
            <a:endParaRPr lang="en-US" altLang="ja-JP" dirty="0" smtClean="0"/>
          </a:p>
        </p:txBody>
      </p:sp>
      <p:sp>
        <p:nvSpPr>
          <p:cNvPr id="5" name="Изображение"/>
          <p:cNvSpPr>
            <a:spLocks noGrp="1"/>
          </p:cNvSpPr>
          <p:nvPr>
            <p:ph type="pic" sz="quarter" idx="10" hasCustomPrompt="1"/>
          </p:nvPr>
        </p:nvSpPr>
        <p:spPr>
          <a:xfrm>
            <a:off x="315685" y="272143"/>
            <a:ext cx="5486803" cy="58121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Вставить изображение</a:t>
            </a:r>
            <a:endParaRPr lang="en-US" dirty="0"/>
          </a:p>
        </p:txBody>
      </p:sp>
      <p:sp>
        <p:nvSpPr>
          <p:cNvPr id="9" name="Прямоугольник 8"/>
          <p:cNvSpPr/>
          <p:nvPr userDrawn="1"/>
        </p:nvSpPr>
        <p:spPr>
          <a:xfrm rot="10800000" flipH="1">
            <a:off x="10938235" y="1696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10938235" y="3220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 rot="10800000" flipH="1">
            <a:off x="10938235" y="4744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559710" y="626881"/>
            <a:ext cx="5117394" cy="1039106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56" y="6231819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34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ac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  <p:bldP spid="9" grpId="0" animBg="1"/>
      <p:bldP spid="10" grpId="0" animBg="1"/>
      <p:bldP spid="11" grpId="0" animBg="1"/>
      <p:bldP spid="1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"/>
          <p:cNvSpPr>
            <a:spLocks noGrp="1"/>
          </p:cNvSpPr>
          <p:nvPr>
            <p:ph type="sldNum" sz="quarter" idx="11"/>
          </p:nvPr>
        </p:nvSpPr>
        <p:spPr>
          <a:xfrm>
            <a:off x="8470641" y="6313295"/>
            <a:ext cx="2743200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Рамка"/>
          <p:cNvSpPr/>
          <p:nvPr userDrawn="1"/>
        </p:nvSpPr>
        <p:spPr>
          <a:xfrm>
            <a:off x="514896" y="1448781"/>
            <a:ext cx="3873055" cy="3873055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Изображение"/>
          <p:cNvSpPr>
            <a:spLocks noGrp="1"/>
          </p:cNvSpPr>
          <p:nvPr>
            <p:ph type="pic" sz="quarter" idx="12" hasCustomPrompt="1"/>
          </p:nvPr>
        </p:nvSpPr>
        <p:spPr>
          <a:xfrm>
            <a:off x="642194" y="1576079"/>
            <a:ext cx="3618459" cy="3618458"/>
          </a:xfrm>
          <a:prstGeom prst="ellipse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r>
              <a:rPr kumimoji="1" lang="ru-RU" altLang="ja-JP" dirty="0" smtClean="0"/>
              <a:t>Вставить изображение</a:t>
            </a:r>
            <a:endParaRPr kumimoji="1" lang="ja-JP" alt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84799" y="530942"/>
            <a:ext cx="6792359" cy="1371600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4793227" y="2197509"/>
            <a:ext cx="6783932" cy="3775587"/>
          </a:xfrm>
        </p:spPr>
        <p:txBody>
          <a:bodyPr/>
          <a:lstStyle>
            <a:lvl1pPr marL="0" indent="0"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 rot="10800000" flipH="1">
            <a:off x="10938235" y="1696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 rot="10800000" flipH="1">
            <a:off x="10938235" y="3220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 rot="10800000" flipH="1">
            <a:off x="10938235" y="4744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56" y="6231819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99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ac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ac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 build="p">
        <p:tmplLst>
          <p:tmpl lvl="1">
            <p:tnLst>
              <p:par>
                <p:cTn presetID="2" presetClass="entr" presetSubtype="2" accel="2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лока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Цветной блок"/>
          <p:cNvSpPr/>
          <p:nvPr userDrawn="1"/>
        </p:nvSpPr>
        <p:spPr>
          <a:xfrm>
            <a:off x="0" y="0"/>
            <a:ext cx="2451423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" name="Номер"/>
          <p:cNvSpPr>
            <a:spLocks noGrp="1"/>
          </p:cNvSpPr>
          <p:nvPr>
            <p:ph type="sldNum" sz="quarter" idx="11"/>
          </p:nvPr>
        </p:nvSpPr>
        <p:spPr>
          <a:xfrm>
            <a:off x="8195035" y="6273277"/>
            <a:ext cx="2743200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Рамка"/>
          <p:cNvSpPr/>
          <p:nvPr userDrawn="1"/>
        </p:nvSpPr>
        <p:spPr>
          <a:xfrm>
            <a:off x="514896" y="1448781"/>
            <a:ext cx="3873055" cy="3873055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Изображение"/>
          <p:cNvSpPr>
            <a:spLocks noGrp="1"/>
          </p:cNvSpPr>
          <p:nvPr>
            <p:ph type="pic" sz="quarter" idx="12" hasCustomPrompt="1"/>
          </p:nvPr>
        </p:nvSpPr>
        <p:spPr>
          <a:xfrm>
            <a:off x="642194" y="1576079"/>
            <a:ext cx="3618459" cy="3618458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kumimoji="1" lang="ru-RU" altLang="ja-JP" dirty="0" smtClean="0"/>
              <a:t>Вставить изображение</a:t>
            </a:r>
            <a:endParaRPr kumimoji="1" lang="ja-JP" altLang="en-US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953326" y="637378"/>
            <a:ext cx="6400474" cy="648296"/>
          </a:xfrm>
        </p:spPr>
        <p:txBody>
          <a:bodyPr anchor="b">
            <a:noAutofit/>
          </a:bodyPr>
          <a:lstStyle>
            <a:lvl1pPr>
              <a:defRPr sz="40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idx="1"/>
          </p:nvPr>
        </p:nvSpPr>
        <p:spPr>
          <a:xfrm>
            <a:off x="4961267" y="1533588"/>
            <a:ext cx="6392533" cy="1552262"/>
          </a:xfrm>
        </p:spPr>
        <p:txBody>
          <a:bodyPr>
            <a:normAutofit/>
          </a:bodyPr>
          <a:lstStyle>
            <a:lvl1pPr marL="0" indent="0"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 rot="10800000" flipH="1">
            <a:off x="10938235" y="1696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 userDrawn="1"/>
        </p:nvSpPr>
        <p:spPr>
          <a:xfrm rot="10800000" flipH="1">
            <a:off x="10938235" y="3220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 userDrawn="1"/>
        </p:nvSpPr>
        <p:spPr>
          <a:xfrm rot="10800000" flipH="1">
            <a:off x="10938235" y="4744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Текст 2"/>
          <p:cNvSpPr>
            <a:spLocks noGrp="1"/>
          </p:cNvSpPr>
          <p:nvPr>
            <p:ph type="body" idx="13"/>
          </p:nvPr>
        </p:nvSpPr>
        <p:spPr>
          <a:xfrm>
            <a:off x="4969208" y="3333764"/>
            <a:ext cx="6392533" cy="2469291"/>
          </a:xfrm>
        </p:spPr>
        <p:txBody>
          <a:bodyPr>
            <a:normAutofit/>
          </a:bodyPr>
          <a:lstStyle>
            <a:lvl1pPr marL="0" indent="0"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ru-RU" dirty="0" smtClean="0"/>
              <a:t>Образец текста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56" y="6231819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17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ac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ac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ac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/>
      <p:bldP spid="15" grpId="0"/>
      <p:bldP spid="16" grpId="0" build="p">
        <p:tmplLst>
          <p:tmpl lvl="1">
            <p:tnLst>
              <p:par>
                <p:cTn presetID="2" presetClass="entr" presetSubtype="2" accel="2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build="p">
        <p:tmplLst>
          <p:tmpl lvl="1">
            <p:tnLst>
              <p:par>
                <p:cTn presetID="2" presetClass="entr" presetSubtype="2" accel="2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accel="2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80682" y="-62753"/>
            <a:ext cx="12362329" cy="70104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bg2">
                  <a:lumMod val="2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2011681"/>
            <a:ext cx="9144000" cy="1498282"/>
          </a:xfrm>
        </p:spPr>
        <p:txBody>
          <a:bodyPr anchor="b">
            <a:normAutofit/>
          </a:bodyPr>
          <a:lstStyle>
            <a:lvl1pPr algn="ctr">
              <a:defRPr sz="5400" spc="3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spc="6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059170"/>
            <a:ext cx="2743200" cy="365125"/>
          </a:xfrm>
        </p:spPr>
        <p:txBody>
          <a:bodyPr/>
          <a:lstStyle>
            <a:lvl1pPr algn="ctr"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Екатеринбург, 2020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07" y="252313"/>
            <a:ext cx="547586" cy="553062"/>
          </a:xfrm>
          <a:prstGeom prst="rect">
            <a:avLst/>
          </a:prstGeom>
        </p:spPr>
      </p:pic>
      <p:sp>
        <p:nvSpPr>
          <p:cNvPr id="19" name="Прямоугольник 18"/>
          <p:cNvSpPr/>
          <p:nvPr userDrawn="1"/>
        </p:nvSpPr>
        <p:spPr>
          <a:xfrm>
            <a:off x="3048000" y="89745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ГАОУ ДПО СВЕРДЛОВСКОЙ ОБЛАСТИ</a:t>
            </a:r>
          </a:p>
          <a:p>
            <a:pPr algn="ctr"/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«ИНСТИТУТ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11477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" grpId="0"/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9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преде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мка"/>
          <p:cNvSpPr/>
          <p:nvPr userDrawn="1"/>
        </p:nvSpPr>
        <p:spPr>
          <a:xfrm>
            <a:off x="4535691" y="518661"/>
            <a:ext cx="3088191" cy="3088191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Изображение"/>
          <p:cNvSpPr>
            <a:spLocks noGrp="1"/>
          </p:cNvSpPr>
          <p:nvPr>
            <p:ph type="pic" sz="quarter" idx="12" hasCustomPrompt="1"/>
          </p:nvPr>
        </p:nvSpPr>
        <p:spPr>
          <a:xfrm>
            <a:off x="4670436" y="653407"/>
            <a:ext cx="2818701" cy="2818701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kumimoji="1" lang="ru-RU" altLang="ja-JP" dirty="0" smtClean="0"/>
              <a:t>Вставить изображение</a:t>
            </a:r>
            <a:endParaRPr kumimoji="1" lang="ja-JP" alt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3741597"/>
            <a:ext cx="9144000" cy="756507"/>
          </a:xfrm>
        </p:spPr>
        <p:txBody>
          <a:bodyPr anchor="b">
            <a:normAutofit/>
          </a:bodyPr>
          <a:lstStyle>
            <a:lvl1pPr algn="ctr">
              <a:defRPr sz="4400" spc="3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632850"/>
            <a:ext cx="9144000" cy="425848"/>
          </a:xfrm>
        </p:spPr>
        <p:txBody>
          <a:bodyPr>
            <a:normAutofit/>
          </a:bodyPr>
          <a:lstStyle>
            <a:lvl1pPr marL="0" indent="0" algn="ctr">
              <a:buNone/>
              <a:defRPr sz="2000" spc="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7" name="Текст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0" y="5193445"/>
            <a:ext cx="9144000" cy="1310594"/>
          </a:xfr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altLang="ja-JP" dirty="0" smtClean="0"/>
              <a:t>образец текста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347" y="6057438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92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1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1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/>
      <p:bldP spid="1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1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1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"/>
          <p:cNvSpPr>
            <a:spLocks noGrp="1"/>
          </p:cNvSpPr>
          <p:nvPr>
            <p:ph type="sldNum" sz="quarter" idx="11"/>
          </p:nvPr>
        </p:nvSpPr>
        <p:spPr>
          <a:xfrm>
            <a:off x="8330682" y="6313295"/>
            <a:ext cx="2743200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364866" y="2228867"/>
            <a:ext cx="4980986" cy="23702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lnSpc>
                <a:spcPts val="6000"/>
              </a:lnSpc>
              <a:defRPr sz="4800" b="1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altLang="ja-JP" dirty="0" smtClean="0"/>
              <a:t>ЗАГОЛОВОК СЛАЙДА</a:t>
            </a:r>
            <a:endParaRPr kumimoji="1" lang="ja-JP" altLang="en-US" dirty="0"/>
          </a:p>
        </p:txBody>
      </p:sp>
      <p:sp>
        <p:nvSpPr>
          <p:cNvPr id="6" name="Линия"/>
          <p:cNvSpPr/>
          <p:nvPr userDrawn="1"/>
        </p:nvSpPr>
        <p:spPr>
          <a:xfrm>
            <a:off x="5480878" y="2228867"/>
            <a:ext cx="60012" cy="2370263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Текст"/>
          <p:cNvSpPr>
            <a:spLocks noGrp="1"/>
          </p:cNvSpPr>
          <p:nvPr>
            <p:ph type="body" sz="quarter" idx="15" hasCustomPrompt="1"/>
          </p:nvPr>
        </p:nvSpPr>
        <p:spPr>
          <a:xfrm>
            <a:off x="5675917" y="2228868"/>
            <a:ext cx="5677883" cy="2370262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altLang="ja-JP" dirty="0" smtClean="0"/>
              <a:t>Текст слайда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56" y="6231819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699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фон"/>
          <p:cNvSpPr/>
          <p:nvPr userDrawn="1"/>
        </p:nvSpPr>
        <p:spPr>
          <a:xfrm flipV="1">
            <a:off x="0" y="4566038"/>
            <a:ext cx="1219200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solidFill>
                <a:schemeClr val="tx1"/>
              </a:solidFill>
            </a:endParaRPr>
          </a:p>
        </p:txBody>
      </p:sp>
      <p:sp>
        <p:nvSpPr>
          <p:cNvPr id="3" name="Контакты"/>
          <p:cNvSpPr>
            <a:spLocks noGrp="1"/>
          </p:cNvSpPr>
          <p:nvPr>
            <p:ph type="body" sz="quarter" idx="15" hasCustomPrompt="1"/>
          </p:nvPr>
        </p:nvSpPr>
        <p:spPr>
          <a:xfrm>
            <a:off x="3425472" y="1965914"/>
            <a:ext cx="5341057" cy="825092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4800" b="0" spc="6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altLang="ja-JP" dirty="0" smtClean="0"/>
              <a:t>КОНТАКТЫ</a:t>
            </a:r>
            <a:endParaRPr lang="en-US" dirty="0"/>
          </a:p>
        </p:txBody>
      </p:sp>
      <p:sp>
        <p:nvSpPr>
          <p:cNvPr id="5" name="текст"/>
          <p:cNvSpPr>
            <a:spLocks noGrp="1"/>
          </p:cNvSpPr>
          <p:nvPr>
            <p:ph type="body" sz="quarter" idx="23" hasCustomPrompt="1"/>
          </p:nvPr>
        </p:nvSpPr>
        <p:spPr>
          <a:xfrm>
            <a:off x="4372826" y="2921075"/>
            <a:ext cx="4438153" cy="1154126"/>
          </a:xfrm>
        </p:spPr>
        <p:txBody>
          <a:bodyPr anchor="t" anchorCtr="0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altLang="ja-JP" dirty="0" smtClean="0"/>
              <a:t>Адрес</a:t>
            </a:r>
            <a:endParaRPr lang="en-US" altLang="ja-JP" dirty="0" smtClean="0"/>
          </a:p>
        </p:txBody>
      </p:sp>
      <p:pic>
        <p:nvPicPr>
          <p:cNvPr id="20" name="адрес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" b="73"/>
          <a:stretch>
            <a:fillRect/>
          </a:stretch>
        </p:blipFill>
        <p:spPr>
          <a:xfrm>
            <a:off x="3425472" y="2921075"/>
            <a:ext cx="714826" cy="713777"/>
          </a:xfrm>
          <a:prstGeom prst="rect">
            <a:avLst/>
          </a:prstGeom>
        </p:spPr>
      </p:pic>
      <p:pic>
        <p:nvPicPr>
          <p:cNvPr id="21" name="почта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>
            <a:fillRect/>
          </a:stretch>
        </p:blipFill>
        <p:spPr>
          <a:xfrm>
            <a:off x="2065525" y="5018726"/>
            <a:ext cx="594627" cy="593754"/>
          </a:xfrm>
          <a:prstGeom prst="rect">
            <a:avLst/>
          </a:prstGeom>
        </p:spPr>
      </p:pic>
      <p:pic>
        <p:nvPicPr>
          <p:cNvPr id="22" name="телефон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>
            <a:fillRect/>
          </a:stretch>
        </p:blipFill>
        <p:spPr>
          <a:xfrm>
            <a:off x="9469689" y="5134006"/>
            <a:ext cx="509198" cy="508451"/>
          </a:xfrm>
          <a:prstGeom prst="rect">
            <a:avLst/>
          </a:prstGeom>
        </p:spPr>
      </p:pic>
      <p:pic>
        <p:nvPicPr>
          <p:cNvPr id="26" name="сайт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8176" y="5047779"/>
            <a:ext cx="535648" cy="535648"/>
          </a:xfrm>
          <a:prstGeom prst="rect">
            <a:avLst/>
          </a:prstGeom>
        </p:spPr>
      </p:pic>
      <p:sp>
        <p:nvSpPr>
          <p:cNvPr id="28" name="текст"/>
          <p:cNvSpPr>
            <a:spLocks noGrp="1"/>
          </p:cNvSpPr>
          <p:nvPr>
            <p:ph type="body" sz="quarter" idx="25" hasCustomPrompt="1"/>
          </p:nvPr>
        </p:nvSpPr>
        <p:spPr>
          <a:xfrm>
            <a:off x="779205" y="5621037"/>
            <a:ext cx="3167268" cy="537417"/>
          </a:xfrm>
        </p:spPr>
        <p:txBody>
          <a:bodyPr anchor="t" anchorCtr="0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E-mail</a:t>
            </a:r>
          </a:p>
        </p:txBody>
      </p:sp>
      <p:sp>
        <p:nvSpPr>
          <p:cNvPr id="29" name="текст"/>
          <p:cNvSpPr>
            <a:spLocks noGrp="1"/>
          </p:cNvSpPr>
          <p:nvPr>
            <p:ph type="body" sz="quarter" idx="26" hasCustomPrompt="1"/>
          </p:nvPr>
        </p:nvSpPr>
        <p:spPr>
          <a:xfrm>
            <a:off x="4372826" y="5637032"/>
            <a:ext cx="3446348" cy="537417"/>
          </a:xfrm>
        </p:spPr>
        <p:txBody>
          <a:bodyPr anchor="t" anchorCtr="0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altLang="ja-JP" dirty="0" smtClean="0"/>
              <a:t>Сайт</a:t>
            </a:r>
            <a:endParaRPr lang="en-US" altLang="ja-JP" dirty="0" smtClean="0"/>
          </a:p>
        </p:txBody>
      </p:sp>
      <p:sp>
        <p:nvSpPr>
          <p:cNvPr id="30" name="текст"/>
          <p:cNvSpPr>
            <a:spLocks noGrp="1"/>
          </p:cNvSpPr>
          <p:nvPr>
            <p:ph type="body" sz="quarter" idx="27" hasCustomPrompt="1"/>
          </p:nvPr>
        </p:nvSpPr>
        <p:spPr>
          <a:xfrm>
            <a:off x="8245527" y="5652938"/>
            <a:ext cx="3056775" cy="537417"/>
          </a:xfrm>
        </p:spPr>
        <p:txBody>
          <a:bodyPr anchor="t" anchorCtr="0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altLang="ja-JP" dirty="0" smtClean="0"/>
              <a:t>Телефон</a:t>
            </a:r>
            <a:endParaRPr lang="en-US" altLang="ja-JP" dirty="0" smtClean="0"/>
          </a:p>
        </p:txBody>
      </p:sp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786" y="389968"/>
            <a:ext cx="460429" cy="553062"/>
          </a:xfrm>
          <a:prstGeom prst="rect">
            <a:avLst/>
          </a:prstGeom>
        </p:spPr>
      </p:pic>
      <p:sp>
        <p:nvSpPr>
          <p:cNvPr id="35" name="Прямоугольник 34"/>
          <p:cNvSpPr/>
          <p:nvPr userDrawn="1"/>
        </p:nvSpPr>
        <p:spPr>
          <a:xfrm>
            <a:off x="3048000" y="105703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ГАОУ ДПО СВЕРДЛОВСКОЙ ОБЛАСТИ</a:t>
            </a:r>
          </a:p>
          <a:p>
            <a:pPr algn="ctr"/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«ИНСТИТУТ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1489263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агодарно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фон"/>
          <p:cNvSpPr/>
          <p:nvPr userDrawn="1"/>
        </p:nvSpPr>
        <p:spPr>
          <a:xfrm>
            <a:off x="0" y="4611757"/>
            <a:ext cx="12192000" cy="2246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solidFill>
                <a:schemeClr val="tx1"/>
              </a:solidFill>
            </a:endParaRPr>
          </a:p>
        </p:txBody>
      </p:sp>
      <p:sp>
        <p:nvSpPr>
          <p:cNvPr id="3" name="благодарность"/>
          <p:cNvSpPr>
            <a:spLocks noGrp="1"/>
          </p:cNvSpPr>
          <p:nvPr>
            <p:ph type="body" sz="quarter" idx="15" hasCustomPrompt="1"/>
          </p:nvPr>
        </p:nvSpPr>
        <p:spPr>
          <a:xfrm>
            <a:off x="1445080" y="1311965"/>
            <a:ext cx="9271835" cy="205702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000" spc="10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altLang="ja-JP" dirty="0" smtClean="0"/>
              <a:t>БЛАГОДАРИМ </a:t>
            </a:r>
          </a:p>
          <a:p>
            <a:pPr lvl="0"/>
            <a:r>
              <a:rPr lang="ru-RU" altLang="ja-JP" dirty="0" smtClean="0"/>
              <a:t>ЗА ВНИМАНИЕ</a:t>
            </a:r>
            <a:endParaRPr lang="en-US" dirty="0"/>
          </a:p>
        </p:txBody>
      </p:sp>
      <p:sp>
        <p:nvSpPr>
          <p:cNvPr id="6" name="вопросы"/>
          <p:cNvSpPr>
            <a:spLocks noGrp="1"/>
          </p:cNvSpPr>
          <p:nvPr>
            <p:ph type="body" sz="quarter" idx="16" hasCustomPrompt="1"/>
          </p:nvPr>
        </p:nvSpPr>
        <p:spPr>
          <a:xfrm>
            <a:off x="1459553" y="3398997"/>
            <a:ext cx="9271835" cy="129014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3600" b="0" spc="4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Есть ли вопросы?</a:t>
            </a:r>
            <a:endParaRPr lang="en-US" dirty="0"/>
          </a:p>
        </p:txBody>
      </p:sp>
      <p:sp>
        <p:nvSpPr>
          <p:cNvPr id="8" name="текст"/>
          <p:cNvSpPr>
            <a:spLocks noGrp="1"/>
          </p:cNvSpPr>
          <p:nvPr>
            <p:ph type="body" sz="quarter" idx="23" hasCustomPrompt="1"/>
          </p:nvPr>
        </p:nvSpPr>
        <p:spPr>
          <a:xfrm>
            <a:off x="2570303" y="4903304"/>
            <a:ext cx="7051395" cy="1721052"/>
          </a:xfr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spcBef>
                <a:spcPts val="800"/>
              </a:spcBef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altLang="ja-JP" dirty="0" smtClean="0"/>
              <a:t>текст</a:t>
            </a:r>
            <a:endParaRPr lang="en-US" altLang="ja-JP" dirty="0" smtClean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09" y="312890"/>
            <a:ext cx="377044" cy="452901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3043631" y="795795"/>
            <a:ext cx="6096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ГАОУ ДПО СВЕРДЛОВСКОЙ ОБЛАСТИ</a:t>
            </a:r>
          </a:p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«ИНСТИТУТ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1982799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C670EA-2A55-4EB8-B3C7-765A1EECC05B}" type="datetimeFigureOut">
              <a:rPr lang="ru-RU" smtClean="0">
                <a:solidFill>
                  <a:srgbClr val="4E5B6F"/>
                </a:solidFill>
              </a:rPr>
              <a:pPr>
                <a:defRPr/>
              </a:pPr>
              <a:t>05.03.2021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96233-C9DB-4112-989D-67478B73D0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61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80682" y="-62753"/>
            <a:ext cx="12362329" cy="7010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2011681"/>
            <a:ext cx="9144000" cy="1498282"/>
          </a:xfrm>
        </p:spPr>
        <p:txBody>
          <a:bodyPr anchor="b">
            <a:normAutofit/>
          </a:bodyPr>
          <a:lstStyle>
            <a:lvl1pPr algn="ctr">
              <a:defRPr sz="5400" spc="3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spc="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059170"/>
            <a:ext cx="2743200" cy="365125"/>
          </a:xfrm>
        </p:spPr>
        <p:txBody>
          <a:bodyPr/>
          <a:lstStyle>
            <a:lvl1pPr algn="ctr">
              <a:defRPr sz="1800"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Екатеринбург, 2020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07" y="252313"/>
            <a:ext cx="547586" cy="553062"/>
          </a:xfrm>
          <a:prstGeom prst="rect">
            <a:avLst/>
          </a:prstGeom>
        </p:spPr>
      </p:pic>
      <p:sp>
        <p:nvSpPr>
          <p:cNvPr id="19" name="Прямоугольник 18"/>
          <p:cNvSpPr/>
          <p:nvPr userDrawn="1"/>
        </p:nvSpPr>
        <p:spPr>
          <a:xfrm>
            <a:off x="3048000" y="89745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</a:rPr>
              <a:t>ГАОУ ДПО СВЕРДЛОВСКОЙ ОБЛАСТИ</a:t>
            </a:r>
          </a:p>
          <a:p>
            <a:pPr algn="ctr"/>
            <a:r>
              <a:rPr lang="ru-RU" dirty="0" smtClean="0">
                <a:solidFill>
                  <a:prstClr val="white">
                    <a:lumMod val="50000"/>
                  </a:prstClr>
                </a:solidFill>
              </a:rPr>
              <a:t>«ИНСТИТУТ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77569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" grpId="0"/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9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-76200"/>
            <a:ext cx="12192000" cy="701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786" y="389968"/>
            <a:ext cx="460429" cy="553062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3048000" y="100610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</a:rPr>
              <a:t>ГАОУ ДПО СВЕРДЛОВСКОЙ ОБЛАСТИ</a:t>
            </a:r>
          </a:p>
          <a:p>
            <a:pPr algn="ctr"/>
            <a:r>
              <a:rPr lang="ru-RU" dirty="0" smtClean="0">
                <a:solidFill>
                  <a:prstClr val="white">
                    <a:lumMod val="50000"/>
                  </a:prstClr>
                </a:solidFill>
              </a:rPr>
              <a:t>«ИНСТИТУТ РАЗВИТИЯ ОБРАЗОВАНИЯ»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5429" y="4365171"/>
            <a:ext cx="11321142" cy="827635"/>
          </a:xfrm>
        </p:spPr>
        <p:txBody>
          <a:bodyPr anchor="b">
            <a:normAutofit/>
          </a:bodyPr>
          <a:lstStyle>
            <a:lvl1pPr algn="ctr">
              <a:defRPr sz="4400" spc="3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5429" y="5341515"/>
            <a:ext cx="11321142" cy="438799"/>
          </a:xfrm>
        </p:spPr>
        <p:txBody>
          <a:bodyPr>
            <a:normAutofit/>
          </a:bodyPr>
          <a:lstStyle>
            <a:lvl1pPr marL="0" indent="0" algn="ctr">
              <a:buNone/>
              <a:defRPr sz="2000" spc="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4942713" y="6104890"/>
            <a:ext cx="2306574" cy="36512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Екатеринбург, 2020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Рисунок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739592"/>
            <a:ext cx="12192000" cy="24768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Вставить рисунок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4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build="p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Рамка"/>
          <p:cNvSpPr/>
          <p:nvPr userDrawn="1"/>
        </p:nvSpPr>
        <p:spPr>
          <a:xfrm>
            <a:off x="514896" y="1448781"/>
            <a:ext cx="3873055" cy="3873055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6" name="Изображение"/>
          <p:cNvSpPr>
            <a:spLocks noGrp="1"/>
          </p:cNvSpPr>
          <p:nvPr>
            <p:ph type="pic" sz="quarter" idx="12" hasCustomPrompt="1"/>
          </p:nvPr>
        </p:nvSpPr>
        <p:spPr>
          <a:xfrm>
            <a:off x="642194" y="1576079"/>
            <a:ext cx="3618459" cy="3618458"/>
          </a:xfrm>
          <a:prstGeom prst="ellipse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r>
              <a:rPr kumimoji="1" lang="ru-RU" altLang="ja-JP" dirty="0" smtClean="0"/>
              <a:t>Вставить изображение</a:t>
            </a:r>
            <a:endParaRPr kumimoji="1" lang="ja-JP" alt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84798" y="1006227"/>
            <a:ext cx="6792359" cy="1939798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ФАМИЛИЯ</a:t>
            </a:r>
            <a:br>
              <a:rPr lang="ru-RU" dirty="0" smtClean="0"/>
            </a:br>
            <a:r>
              <a:rPr lang="ru-RU" dirty="0" smtClean="0"/>
              <a:t>Имя Отчество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4793227" y="4194312"/>
            <a:ext cx="6783932" cy="1778783"/>
          </a:xfrm>
        </p:spPr>
        <p:txBody>
          <a:bodyPr/>
          <a:lstStyle>
            <a:lvl1pPr marL="0" indent="0"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 rot="10800000" flipH="1">
            <a:off x="10938235" y="1696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 rot="10800000" flipH="1">
            <a:off x="10938235" y="3220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 rot="10800000" flipH="1">
            <a:off x="10938235" y="4744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4793226" y="3513835"/>
            <a:ext cx="6783931" cy="325900"/>
          </a:xfrm>
        </p:spPr>
        <p:txBody>
          <a:bodyPr>
            <a:normAutofit/>
          </a:bodyPr>
          <a:lstStyle>
            <a:lvl1pPr marL="0" indent="0" algn="l">
              <a:buNone/>
              <a:defRPr sz="2000" spc="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6" y="322081"/>
            <a:ext cx="460429" cy="553062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1212653" y="33054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</a:rPr>
              <a:t>ГАОУ ДПО СВЕРДЛОВСКОЙ ОБЛАСТИ</a:t>
            </a:r>
          </a:p>
          <a:p>
            <a:r>
              <a:rPr lang="ru-RU" dirty="0" smtClean="0">
                <a:solidFill>
                  <a:prstClr val="white">
                    <a:lumMod val="50000"/>
                  </a:prstClr>
                </a:solidFill>
              </a:rPr>
              <a:t>«ИНСТИТУТ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1215971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ac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 build="p">
        <p:tmplLst>
          <p:tmpl lvl="1">
            <p:tnLst>
              <p:par>
                <p:cTn presetID="2" presetClass="entr" presetSubtype="2" accel="2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0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_3 Двой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Фон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black"/>
              </a:solidFill>
            </a:endParaRPr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11" hasCustomPrompt="1"/>
          </p:nvPr>
        </p:nvSpPr>
        <p:spPr>
          <a:xfrm>
            <a:off x="6238121" y="3886199"/>
            <a:ext cx="5953878" cy="2190511"/>
          </a:xfrm>
          <a:custGeom>
            <a:avLst/>
            <a:gdLst/>
            <a:ahLst/>
            <a:cxnLst/>
            <a:rect l="l" t="t" r="r" b="b"/>
            <a:pathLst>
              <a:path w="8930042" h="3285766">
                <a:moveTo>
                  <a:pt x="1032594" y="0"/>
                </a:moveTo>
                <a:lnTo>
                  <a:pt x="8930042" y="0"/>
                </a:lnTo>
                <a:lnTo>
                  <a:pt x="8930042" y="3278042"/>
                </a:lnTo>
                <a:lnTo>
                  <a:pt x="1035115" y="3278042"/>
                </a:lnTo>
                <a:lnTo>
                  <a:pt x="1035115" y="3285766"/>
                </a:lnTo>
                <a:lnTo>
                  <a:pt x="1032681" y="3278042"/>
                </a:lnTo>
                <a:lnTo>
                  <a:pt x="1032594" y="3278042"/>
                </a:lnTo>
                <a:lnTo>
                  <a:pt x="1032594" y="3277764"/>
                </a:lnTo>
                <a:lnTo>
                  <a:pt x="0" y="401"/>
                </a:lnTo>
                <a:lnTo>
                  <a:pt x="1032594" y="401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r>
              <a:rPr kumimoji="1" lang="ru-RU" altLang="ja-JP" dirty="0" smtClean="0"/>
              <a:t>Вставить изображение</a:t>
            </a:r>
            <a:endParaRPr kumimoji="1" lang="ja-JP" altLang="en-US" dirty="0"/>
          </a:p>
        </p:txBody>
      </p:sp>
      <p:grpSp>
        <p:nvGrpSpPr>
          <p:cNvPr id="9" name="Цветной блок"/>
          <p:cNvGrpSpPr/>
          <p:nvPr userDrawn="1"/>
        </p:nvGrpSpPr>
        <p:grpSpPr>
          <a:xfrm>
            <a:off x="0" y="0"/>
            <a:ext cx="7176213" cy="6856414"/>
            <a:chOff x="0" y="0"/>
            <a:chExt cx="10763386" cy="10284621"/>
          </a:xfr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</p:grpSpPr>
        <p:sp>
          <p:nvSpPr>
            <p:cNvPr id="6" name="Треугольник"/>
            <p:cNvSpPr/>
            <p:nvPr userDrawn="1"/>
          </p:nvSpPr>
          <p:spPr>
            <a:xfrm>
              <a:off x="7523026" y="0"/>
              <a:ext cx="3240360" cy="1028462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8" name="Прямоугольник"/>
            <p:cNvSpPr/>
            <p:nvPr userDrawn="1"/>
          </p:nvSpPr>
          <p:spPr>
            <a:xfrm>
              <a:off x="0" y="0"/>
              <a:ext cx="7523026" cy="102780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prstClr val="black"/>
                </a:solidFill>
              </a:endParaRPr>
            </a:p>
          </p:txBody>
        </p:sp>
      </p:grpSp>
      <p:sp>
        <p:nvSpPr>
          <p:cNvPr id="14" name="Рисунок 1"/>
          <p:cNvSpPr>
            <a:spLocks noGrp="1"/>
          </p:cNvSpPr>
          <p:nvPr>
            <p:ph type="pic" sz="quarter" idx="10" hasCustomPrompt="1"/>
          </p:nvPr>
        </p:nvSpPr>
        <p:spPr>
          <a:xfrm>
            <a:off x="1681" y="788708"/>
            <a:ext cx="5952833" cy="2186926"/>
          </a:xfrm>
          <a:custGeom>
            <a:avLst/>
            <a:gdLst/>
            <a:ahLst/>
            <a:cxnLst/>
            <a:rect l="l" t="t" r="r" b="b"/>
            <a:pathLst>
              <a:path w="8928474" h="3280389">
                <a:moveTo>
                  <a:pt x="7894927" y="0"/>
                </a:moveTo>
                <a:lnTo>
                  <a:pt x="7897361" y="7724"/>
                </a:lnTo>
                <a:lnTo>
                  <a:pt x="7897448" y="7724"/>
                </a:lnTo>
                <a:lnTo>
                  <a:pt x="7897448" y="8002"/>
                </a:lnTo>
                <a:lnTo>
                  <a:pt x="8928474" y="3280389"/>
                </a:lnTo>
                <a:lnTo>
                  <a:pt x="0" y="3280389"/>
                </a:lnTo>
                <a:lnTo>
                  <a:pt x="0" y="7724"/>
                </a:lnTo>
                <a:lnTo>
                  <a:pt x="7894927" y="7724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ru-RU" altLang="ja-JP" dirty="0" smtClean="0"/>
              <a:t>Вставить изображение</a:t>
            </a:r>
            <a:endParaRPr kumimoji="1" lang="ja-JP" altLang="en-US" dirty="0"/>
          </a:p>
        </p:txBody>
      </p:sp>
      <p:sp>
        <p:nvSpPr>
          <p:cNvPr id="20" name="Заголовок"/>
          <p:cNvSpPr>
            <a:spLocks noGrp="1"/>
          </p:cNvSpPr>
          <p:nvPr>
            <p:ph type="body" sz="quarter" idx="16" hasCustomPrompt="1"/>
          </p:nvPr>
        </p:nvSpPr>
        <p:spPr>
          <a:xfrm>
            <a:off x="424878" y="3066144"/>
            <a:ext cx="5282151" cy="202514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  <a:p>
            <a:pPr lvl="0"/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21" name="Абзац"/>
          <p:cNvSpPr>
            <a:spLocks noGrp="1"/>
          </p:cNvSpPr>
          <p:nvPr>
            <p:ph type="body" sz="quarter" idx="17" hasCustomPrompt="1"/>
          </p:nvPr>
        </p:nvSpPr>
        <p:spPr>
          <a:xfrm>
            <a:off x="6529874" y="666044"/>
            <a:ext cx="5282151" cy="2983089"/>
          </a:xfr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altLang="ja-JP" dirty="0" smtClean="0"/>
              <a:t>образец 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08061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1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1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1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228601"/>
            <a:ext cx="12192000" cy="310162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2828" y="4433402"/>
            <a:ext cx="5117394" cy="1796697"/>
          </a:xfrm>
        </p:spPr>
        <p:txBody>
          <a:bodyPr anchor="t" anchorCtr="0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</a:t>
            </a:r>
            <a:br>
              <a:rPr lang="ru-RU" dirty="0" smtClean="0"/>
            </a:br>
            <a:r>
              <a:rPr lang="ru-RU" dirty="0" smtClean="0"/>
              <a:t>ЗАГОЛОВКА РАЗДЕЛА 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8D1-4149-4E49-A901-823A886AC3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Изображение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462844"/>
            <a:ext cx="12192000" cy="35672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Вставить изображение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18110" y="4433402"/>
            <a:ext cx="5111045" cy="1796698"/>
          </a:xfrm>
        </p:spPr>
        <p:txBody>
          <a:bodyPr/>
          <a:lstStyle>
            <a:lvl1pPr marL="0" indent="0"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691235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11" grpId="0" build="p" animBg="1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-76200"/>
            <a:ext cx="12192000" cy="701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786" y="389968"/>
            <a:ext cx="460429" cy="553062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3048000" y="100610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ГАОУ ДПО СВЕРДЛОВСКОЙ ОБЛАСТИ</a:t>
            </a:r>
          </a:p>
          <a:p>
            <a:pPr algn="ctr"/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«ИНСТИТУТ РАЗВИТИЯ ОБРАЗОВАНИЯ»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5429" y="4365171"/>
            <a:ext cx="11321142" cy="827635"/>
          </a:xfrm>
        </p:spPr>
        <p:txBody>
          <a:bodyPr anchor="b">
            <a:normAutofit/>
          </a:bodyPr>
          <a:lstStyle>
            <a:lvl1pPr algn="ctr">
              <a:defRPr sz="4400" spc="3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5429" y="5341515"/>
            <a:ext cx="11321142" cy="438799"/>
          </a:xfrm>
        </p:spPr>
        <p:txBody>
          <a:bodyPr>
            <a:normAutofit/>
          </a:bodyPr>
          <a:lstStyle>
            <a:lvl1pPr marL="0" indent="0" algn="ctr">
              <a:buNone/>
              <a:defRPr sz="2000" spc="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4942713" y="6104890"/>
            <a:ext cx="2306574" cy="36512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ru-RU" dirty="0" smtClean="0"/>
              <a:t>Екатеринбург, 2020</a:t>
            </a:r>
            <a:endParaRPr lang="ru-RU" dirty="0"/>
          </a:p>
        </p:txBody>
      </p:sp>
      <p:sp>
        <p:nvSpPr>
          <p:cNvPr id="11" name="Рисунок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739592"/>
            <a:ext cx="12192000" cy="24768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Вставить рисунок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2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build="p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мка"/>
          <p:cNvSpPr/>
          <p:nvPr userDrawn="1"/>
        </p:nvSpPr>
        <p:spPr>
          <a:xfrm>
            <a:off x="4535691" y="518661"/>
            <a:ext cx="3088191" cy="3088191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0" name="Изображение"/>
          <p:cNvSpPr>
            <a:spLocks noGrp="1"/>
          </p:cNvSpPr>
          <p:nvPr>
            <p:ph type="pic" sz="quarter" idx="12" hasCustomPrompt="1"/>
          </p:nvPr>
        </p:nvSpPr>
        <p:spPr>
          <a:xfrm>
            <a:off x="4670436" y="653407"/>
            <a:ext cx="2818701" cy="2818701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kumimoji="1" lang="ru-RU" altLang="ja-JP" dirty="0" smtClean="0"/>
              <a:t>Вставить изображение</a:t>
            </a:r>
            <a:endParaRPr kumimoji="1" lang="ja-JP" alt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3741597"/>
            <a:ext cx="9144000" cy="756507"/>
          </a:xfrm>
        </p:spPr>
        <p:txBody>
          <a:bodyPr anchor="b">
            <a:normAutofit/>
          </a:bodyPr>
          <a:lstStyle>
            <a:lvl1pPr algn="ctr">
              <a:defRPr sz="4400" spc="3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 </a:t>
            </a:r>
            <a:endParaRPr lang="ru-RU" dirty="0"/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632850"/>
            <a:ext cx="9144000" cy="425848"/>
          </a:xfrm>
        </p:spPr>
        <p:txBody>
          <a:bodyPr>
            <a:normAutofit/>
          </a:bodyPr>
          <a:lstStyle>
            <a:lvl1pPr marL="0" indent="0" algn="ctr">
              <a:buNone/>
              <a:defRPr sz="2000" spc="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7" name="Текст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0" y="5193445"/>
            <a:ext cx="9144000" cy="1310594"/>
          </a:xfr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altLang="ja-JP" dirty="0" smtClean="0"/>
              <a:t>образец 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53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1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1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/>
      <p:bldP spid="1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1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1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ойной слайд: Рисунок, заголовок, подзаголовок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фон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black"/>
              </a:solidFill>
            </a:endParaRPr>
          </a:p>
        </p:txBody>
      </p:sp>
      <p:grpSp>
        <p:nvGrpSpPr>
          <p:cNvPr id="9" name="Цветной блок"/>
          <p:cNvGrpSpPr/>
          <p:nvPr userDrawn="1"/>
        </p:nvGrpSpPr>
        <p:grpSpPr>
          <a:xfrm>
            <a:off x="0" y="0"/>
            <a:ext cx="6128657" cy="6856414"/>
            <a:chOff x="0" y="0"/>
            <a:chExt cx="10763386" cy="10284621"/>
          </a:xfr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</p:grpSpPr>
        <p:sp>
          <p:nvSpPr>
            <p:cNvPr id="6" name="2"/>
            <p:cNvSpPr/>
            <p:nvPr userDrawn="1"/>
          </p:nvSpPr>
          <p:spPr>
            <a:xfrm>
              <a:off x="7523026" y="0"/>
              <a:ext cx="3240360" cy="1028462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8" name="1"/>
            <p:cNvSpPr/>
            <p:nvPr userDrawn="1"/>
          </p:nvSpPr>
          <p:spPr>
            <a:xfrm>
              <a:off x="0" y="0"/>
              <a:ext cx="7523026" cy="102780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prstClr val="black"/>
                </a:solidFill>
              </a:endParaRPr>
            </a:p>
          </p:txBody>
        </p:sp>
      </p:grpSp>
      <p:sp>
        <p:nvSpPr>
          <p:cNvPr id="14" name="Изображение"/>
          <p:cNvSpPr>
            <a:spLocks noGrp="1"/>
          </p:cNvSpPr>
          <p:nvPr>
            <p:ph type="pic" sz="quarter" idx="10" hasCustomPrompt="1"/>
          </p:nvPr>
        </p:nvSpPr>
        <p:spPr>
          <a:xfrm>
            <a:off x="1682" y="788708"/>
            <a:ext cx="5081948" cy="2186926"/>
          </a:xfrm>
          <a:custGeom>
            <a:avLst/>
            <a:gdLst/>
            <a:ahLst/>
            <a:cxnLst/>
            <a:rect l="l" t="t" r="r" b="b"/>
            <a:pathLst>
              <a:path w="8928474" h="3280389">
                <a:moveTo>
                  <a:pt x="7894927" y="0"/>
                </a:moveTo>
                <a:lnTo>
                  <a:pt x="7897361" y="7724"/>
                </a:lnTo>
                <a:lnTo>
                  <a:pt x="7897448" y="7724"/>
                </a:lnTo>
                <a:lnTo>
                  <a:pt x="7897448" y="8002"/>
                </a:lnTo>
                <a:lnTo>
                  <a:pt x="8928474" y="3280389"/>
                </a:lnTo>
                <a:lnTo>
                  <a:pt x="0" y="3280389"/>
                </a:lnTo>
                <a:lnTo>
                  <a:pt x="0" y="7724"/>
                </a:lnTo>
                <a:lnTo>
                  <a:pt x="7894927" y="7724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ru-RU" altLang="ja-JP" dirty="0" smtClean="0"/>
              <a:t>рисунок</a:t>
            </a:r>
            <a:endParaRPr kumimoji="1" lang="ja-JP" altLang="en-US" dirty="0"/>
          </a:p>
        </p:txBody>
      </p:sp>
      <p:sp>
        <p:nvSpPr>
          <p:cNvPr id="20" name="Заголовок"/>
          <p:cNvSpPr>
            <a:spLocks noGrp="1"/>
          </p:cNvSpPr>
          <p:nvPr>
            <p:ph type="body" sz="quarter" idx="16" hasCustomPrompt="1"/>
          </p:nvPr>
        </p:nvSpPr>
        <p:spPr>
          <a:xfrm>
            <a:off x="424879" y="3066144"/>
            <a:ext cx="4658752" cy="219165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  <a:p>
            <a:pPr lvl="0"/>
            <a:r>
              <a:rPr lang="ru-RU" dirty="0" smtClean="0"/>
              <a:t>РАЗДЕЛА</a:t>
            </a:r>
          </a:p>
        </p:txBody>
      </p:sp>
      <p:sp>
        <p:nvSpPr>
          <p:cNvPr id="21" name="текст"/>
          <p:cNvSpPr>
            <a:spLocks noGrp="1"/>
          </p:cNvSpPr>
          <p:nvPr>
            <p:ph type="body" sz="quarter" idx="17" hasCustomPrompt="1"/>
          </p:nvPr>
        </p:nvSpPr>
        <p:spPr>
          <a:xfrm>
            <a:off x="6346371" y="788708"/>
            <a:ext cx="5007430" cy="5165778"/>
          </a:xfr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altLang="ja-JP" dirty="0" smtClean="0"/>
              <a:t>образец текста</a:t>
            </a:r>
            <a:endParaRPr lang="en-US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5A5F8D1-4149-4E49-A901-823A886AC3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5429" y="5341515"/>
            <a:ext cx="5257800" cy="700263"/>
          </a:xfrm>
        </p:spPr>
        <p:txBody>
          <a:bodyPr>
            <a:normAutofit/>
          </a:bodyPr>
          <a:lstStyle>
            <a:lvl1pPr marL="0" indent="0" algn="l">
              <a:buNone/>
              <a:defRPr sz="2000" spc="6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6467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1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1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1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6220178" y="668867"/>
            <a:ext cx="5971822" cy="5520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5117394" cy="1496306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8D1-4149-4E49-A901-823A886AC3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Изображение"/>
          <p:cNvSpPr>
            <a:spLocks noGrp="1"/>
          </p:cNvSpPr>
          <p:nvPr>
            <p:ph type="pic" sz="quarter" idx="10" hasCustomPrompt="1"/>
          </p:nvPr>
        </p:nvSpPr>
        <p:spPr>
          <a:xfrm>
            <a:off x="6389511" y="0"/>
            <a:ext cx="580248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Вставить изображение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199" y="3514284"/>
            <a:ext cx="5111045" cy="2085005"/>
          </a:xfrm>
        </p:spPr>
        <p:txBody>
          <a:bodyPr/>
          <a:lstStyle>
            <a:lvl1pPr marL="0" indent="0"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321603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11" grpId="0" animBg="1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668867"/>
            <a:ext cx="5971822" cy="5520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59764" y="1126278"/>
            <a:ext cx="5117394" cy="1496306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8D1-4149-4E49-A901-823A886AC3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Изображение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80248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Вставить изображение</a:t>
            </a:r>
          </a:p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66113" y="2862944"/>
            <a:ext cx="5111045" cy="2736346"/>
          </a:xfrm>
        </p:spPr>
        <p:txBody>
          <a:bodyPr/>
          <a:lstStyle>
            <a:lvl1pPr marL="0" indent="0"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10938235" y="1696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10800000" flipH="1">
            <a:off x="10938235" y="3220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 rot="10800000" flipH="1">
            <a:off x="10938235" y="4744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365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accel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ac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11" grpId="0" animBg="1"/>
      <p:bldP spid="3" grpId="0" build="p">
        <p:tmplLst>
          <p:tmpl lvl="1">
            <p:tnLst>
              <p:par>
                <p:cTn presetID="2" presetClass="entr" presetSubtype="2" accel="2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animBg="1"/>
      <p:bldP spid="14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Цветной блок"/>
          <p:cNvSpPr/>
          <p:nvPr userDrawn="1"/>
        </p:nvSpPr>
        <p:spPr>
          <a:xfrm rot="5400000">
            <a:off x="-279343" y="279343"/>
            <a:ext cx="6858001" cy="6299314"/>
          </a:xfrm>
          <a:custGeom>
            <a:avLst/>
            <a:gdLst>
              <a:gd name="connsiteX0" fmla="*/ 0 w 10287001"/>
              <a:gd name="connsiteY0" fmla="*/ 9448151 h 9448151"/>
              <a:gd name="connsiteX1" fmla="*/ 0 w 10287001"/>
              <a:gd name="connsiteY1" fmla="*/ 304947 h 9448151"/>
              <a:gd name="connsiteX2" fmla="*/ 4966632 w 10287001"/>
              <a:gd name="connsiteY2" fmla="*/ 304947 h 9448151"/>
              <a:gd name="connsiteX3" fmla="*/ 5143501 w 10287001"/>
              <a:gd name="connsiteY3" fmla="*/ 0 h 9448151"/>
              <a:gd name="connsiteX4" fmla="*/ 5320371 w 10287001"/>
              <a:gd name="connsiteY4" fmla="*/ 304947 h 9448151"/>
              <a:gd name="connsiteX5" fmla="*/ 10287001 w 10287001"/>
              <a:gd name="connsiteY5" fmla="*/ 304947 h 9448151"/>
              <a:gd name="connsiteX6" fmla="*/ 10287001 w 10287001"/>
              <a:gd name="connsiteY6" fmla="*/ 9448151 h 9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1" h="9448151">
                <a:moveTo>
                  <a:pt x="0" y="9448151"/>
                </a:moveTo>
                <a:lnTo>
                  <a:pt x="0" y="304947"/>
                </a:lnTo>
                <a:lnTo>
                  <a:pt x="4966632" y="304947"/>
                </a:lnTo>
                <a:lnTo>
                  <a:pt x="5143501" y="0"/>
                </a:lnTo>
                <a:lnTo>
                  <a:pt x="5320371" y="304947"/>
                </a:lnTo>
                <a:lnTo>
                  <a:pt x="10287001" y="304947"/>
                </a:lnTo>
                <a:lnTo>
                  <a:pt x="10287001" y="9448151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</a:schemeClr>
              </a:gs>
              <a:gs pos="48000">
                <a:schemeClr val="bg2">
                  <a:lumMod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200" dirty="0">
              <a:solidFill>
                <a:prstClr val="black"/>
              </a:solidFill>
            </a:endParaRPr>
          </a:p>
        </p:txBody>
      </p:sp>
      <p:sp>
        <p:nvSpPr>
          <p:cNvPr id="8" name="Текст"/>
          <p:cNvSpPr>
            <a:spLocks noGrp="1"/>
          </p:cNvSpPr>
          <p:nvPr>
            <p:ph type="body" sz="quarter" idx="23" hasCustomPrompt="1"/>
          </p:nvPr>
        </p:nvSpPr>
        <p:spPr>
          <a:xfrm>
            <a:off x="6576094" y="1817914"/>
            <a:ext cx="5101010" cy="4266382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altLang="ja-JP" dirty="0" smtClean="0"/>
              <a:t>текст</a:t>
            </a:r>
            <a:endParaRPr lang="en-US" altLang="ja-JP" dirty="0" smtClean="0"/>
          </a:p>
        </p:txBody>
      </p:sp>
      <p:sp>
        <p:nvSpPr>
          <p:cNvPr id="5" name="Изображение"/>
          <p:cNvSpPr>
            <a:spLocks noGrp="1"/>
          </p:cNvSpPr>
          <p:nvPr>
            <p:ph type="pic" sz="quarter" idx="10" hasCustomPrompt="1"/>
          </p:nvPr>
        </p:nvSpPr>
        <p:spPr>
          <a:xfrm>
            <a:off x="315685" y="272143"/>
            <a:ext cx="5486803" cy="58121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Вставить изображение</a:t>
            </a:r>
            <a:endParaRPr lang="en-US" dirty="0"/>
          </a:p>
        </p:txBody>
      </p:sp>
      <p:sp>
        <p:nvSpPr>
          <p:cNvPr id="9" name="Прямоугольник 8"/>
          <p:cNvSpPr/>
          <p:nvPr userDrawn="1"/>
        </p:nvSpPr>
        <p:spPr>
          <a:xfrm rot="10800000" flipH="1">
            <a:off x="10938235" y="1696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10938235" y="3220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10800000" flipH="1">
            <a:off x="10938235" y="4744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559710" y="626881"/>
            <a:ext cx="5117394" cy="1039106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6007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accel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  <p:bldP spid="9" grpId="0" animBg="1"/>
      <p:bldP spid="10" grpId="0" animBg="1"/>
      <p:bldP spid="11" grpId="0" animBg="1"/>
      <p:bldP spid="12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Изображение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69858" cy="6858000"/>
          </a:xfrm>
          <a:custGeom>
            <a:avLst/>
            <a:gdLst/>
            <a:ahLst/>
            <a:cxnLst/>
            <a:rect l="l" t="t" r="r" b="b"/>
            <a:pathLst>
              <a:path w="10500547" h="10287000">
                <a:moveTo>
                  <a:pt x="0" y="0"/>
                </a:moveTo>
                <a:lnTo>
                  <a:pt x="7928797" y="0"/>
                </a:lnTo>
                <a:lnTo>
                  <a:pt x="10500547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2000"/>
            </a:lvl1pPr>
          </a:lstStyle>
          <a:p>
            <a:endParaRPr kumimoji="1" lang="ru-RU" altLang="ja-JP" dirty="0" smtClean="0"/>
          </a:p>
          <a:p>
            <a:endParaRPr kumimoji="1" lang="ru-RU" altLang="ja-JP" dirty="0" smtClean="0"/>
          </a:p>
          <a:p>
            <a:endParaRPr kumimoji="1" lang="ru-RU" altLang="ja-JP" dirty="0" smtClean="0"/>
          </a:p>
          <a:p>
            <a:endParaRPr kumimoji="1" lang="ru-RU" altLang="ja-JP" dirty="0" smtClean="0"/>
          </a:p>
          <a:p>
            <a:endParaRPr kumimoji="1" lang="ru-RU" altLang="ja-JP" dirty="0" smtClean="0"/>
          </a:p>
          <a:p>
            <a:endParaRPr kumimoji="1" lang="ru-RU" altLang="ja-JP" dirty="0" smtClean="0"/>
          </a:p>
          <a:p>
            <a:r>
              <a:rPr kumimoji="1" lang="ru-RU" altLang="ja-JP" dirty="0" smtClean="0"/>
              <a:t>Вставить изображение</a:t>
            </a:r>
            <a:endParaRPr kumimoji="1" lang="ja-JP" altLang="en-US" dirty="0"/>
          </a:p>
        </p:txBody>
      </p:sp>
      <p:sp>
        <p:nvSpPr>
          <p:cNvPr id="4" name="номер"/>
          <p:cNvSpPr>
            <a:spLocks noGrp="1"/>
          </p:cNvSpPr>
          <p:nvPr>
            <p:ph type="sldNum" sz="quarter" idx="11"/>
          </p:nvPr>
        </p:nvSpPr>
        <p:spPr>
          <a:xfrm>
            <a:off x="8610600" y="6014474"/>
            <a:ext cx="2743200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69858" y="1126277"/>
            <a:ext cx="5483942" cy="781326"/>
          </a:xfrm>
        </p:spPr>
        <p:txBody>
          <a:bodyPr anchor="b">
            <a:noAutofit/>
          </a:bodyPr>
          <a:lstStyle>
            <a:lvl1pPr>
              <a:defRPr sz="40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2" name="Текст 2"/>
          <p:cNvSpPr>
            <a:spLocks noGrp="1"/>
          </p:cNvSpPr>
          <p:nvPr>
            <p:ph type="body" idx="1"/>
          </p:nvPr>
        </p:nvSpPr>
        <p:spPr>
          <a:xfrm>
            <a:off x="5869858" y="2125524"/>
            <a:ext cx="5483942" cy="3655844"/>
          </a:xfrm>
        </p:spPr>
        <p:txBody>
          <a:bodyPr/>
          <a:lstStyle>
            <a:lvl1pPr marL="0" indent="0">
              <a:buNone/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21410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/>
      <p:bldP spid="32" grpId="0" build="p">
        <p:tmplLst>
          <p:tmpl lvl="1">
            <p:tnLst>
              <p:par>
                <p:cTn presetID="2" presetClass="entr" presetSubtype="2" accel="2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Рамка"/>
          <p:cNvSpPr/>
          <p:nvPr userDrawn="1"/>
        </p:nvSpPr>
        <p:spPr>
          <a:xfrm>
            <a:off x="514896" y="1448781"/>
            <a:ext cx="3873055" cy="3873055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6" name="Изображение"/>
          <p:cNvSpPr>
            <a:spLocks noGrp="1"/>
          </p:cNvSpPr>
          <p:nvPr>
            <p:ph type="pic" sz="quarter" idx="12" hasCustomPrompt="1"/>
          </p:nvPr>
        </p:nvSpPr>
        <p:spPr>
          <a:xfrm>
            <a:off x="642194" y="1576079"/>
            <a:ext cx="3618459" cy="3618458"/>
          </a:xfrm>
          <a:prstGeom prst="ellipse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r>
              <a:rPr kumimoji="1" lang="ru-RU" altLang="ja-JP" dirty="0" smtClean="0"/>
              <a:t>Вставить изображение</a:t>
            </a:r>
            <a:endParaRPr kumimoji="1" lang="ja-JP" alt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84799" y="530942"/>
            <a:ext cx="6792359" cy="1371600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4793227" y="2197509"/>
            <a:ext cx="6783932" cy="3775587"/>
          </a:xfrm>
        </p:spPr>
        <p:txBody>
          <a:bodyPr/>
          <a:lstStyle>
            <a:lvl1pPr marL="0" indent="0"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 rot="10800000" flipH="1">
            <a:off x="10938235" y="1696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 rot="10800000" flipH="1">
            <a:off x="10938235" y="3220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 rot="10800000" flipH="1">
            <a:off x="10938235" y="4744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02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ac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ac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 build="p">
        <p:tmplLst>
          <p:tmpl lvl="1">
            <p:tnLst>
              <p:par>
                <p:cTn presetID="2" presetClass="entr" presetSubtype="2" accel="2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2 блока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Цветной блок"/>
          <p:cNvSpPr/>
          <p:nvPr userDrawn="1"/>
        </p:nvSpPr>
        <p:spPr>
          <a:xfrm>
            <a:off x="0" y="0"/>
            <a:ext cx="2451423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4" name="Номер"/>
          <p:cNvSpPr>
            <a:spLocks noGrp="1"/>
          </p:cNvSpPr>
          <p:nvPr>
            <p:ph type="sldNum" sz="quarter" idx="11"/>
          </p:nvPr>
        </p:nvSpPr>
        <p:spPr>
          <a:xfrm>
            <a:off x="8610600" y="6282608"/>
            <a:ext cx="2743200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Рамка"/>
          <p:cNvSpPr/>
          <p:nvPr userDrawn="1"/>
        </p:nvSpPr>
        <p:spPr>
          <a:xfrm>
            <a:off x="514896" y="1448781"/>
            <a:ext cx="3873055" cy="3873055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6" name="Изображение"/>
          <p:cNvSpPr>
            <a:spLocks noGrp="1"/>
          </p:cNvSpPr>
          <p:nvPr>
            <p:ph type="pic" sz="quarter" idx="12" hasCustomPrompt="1"/>
          </p:nvPr>
        </p:nvSpPr>
        <p:spPr>
          <a:xfrm>
            <a:off x="642194" y="1576079"/>
            <a:ext cx="3618459" cy="3618458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kumimoji="1" lang="ru-RU" altLang="ja-JP" dirty="0" smtClean="0"/>
              <a:t>Вставить изображение</a:t>
            </a:r>
            <a:endParaRPr kumimoji="1" lang="ja-JP" altLang="en-US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953326" y="637378"/>
            <a:ext cx="6400474" cy="648296"/>
          </a:xfrm>
        </p:spPr>
        <p:txBody>
          <a:bodyPr anchor="b">
            <a:noAutofit/>
          </a:bodyPr>
          <a:lstStyle>
            <a:lvl1pPr>
              <a:defRPr sz="40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idx="1"/>
          </p:nvPr>
        </p:nvSpPr>
        <p:spPr>
          <a:xfrm>
            <a:off x="4961267" y="1533588"/>
            <a:ext cx="6392533" cy="1552262"/>
          </a:xfrm>
        </p:spPr>
        <p:txBody>
          <a:bodyPr>
            <a:normAutofit/>
          </a:bodyPr>
          <a:lstStyle>
            <a:lvl1pPr marL="0" indent="0"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 rot="10800000" flipH="1">
            <a:off x="10938235" y="1696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 rot="10800000" flipH="1">
            <a:off x="10938235" y="3220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 rot="10800000" flipH="1">
            <a:off x="10938235" y="4744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Текст 2"/>
          <p:cNvSpPr>
            <a:spLocks noGrp="1"/>
          </p:cNvSpPr>
          <p:nvPr>
            <p:ph type="body" idx="13"/>
          </p:nvPr>
        </p:nvSpPr>
        <p:spPr>
          <a:xfrm>
            <a:off x="4969208" y="3333764"/>
            <a:ext cx="6392533" cy="2469291"/>
          </a:xfrm>
        </p:spPr>
        <p:txBody>
          <a:bodyPr>
            <a:normAutofit/>
          </a:bodyPr>
          <a:lstStyle>
            <a:lvl1pPr marL="0" indent="0"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60091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ac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ac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/>
      <p:bldP spid="15" grpId="0"/>
      <p:bldP spid="16" grpId="0" build="p">
        <p:tmplLst>
          <p:tmpl lvl="1">
            <p:tnLst>
              <p:par>
                <p:cTn presetID="2" presetClass="entr" presetSubtype="2" accel="2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build="p">
        <p:tmplLst>
          <p:tmpl lvl="1">
            <p:tnLst>
              <p:par>
                <p:cTn presetID="2" presetClass="entr" presetSubtype="2" accel="2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accel="2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Цветной блок"/>
          <p:cNvSpPr/>
          <p:nvPr userDrawn="1"/>
        </p:nvSpPr>
        <p:spPr>
          <a:xfrm rot="5400000">
            <a:off x="-279343" y="279343"/>
            <a:ext cx="6858001" cy="6299314"/>
          </a:xfrm>
          <a:custGeom>
            <a:avLst/>
            <a:gdLst>
              <a:gd name="connsiteX0" fmla="*/ 0 w 10287001"/>
              <a:gd name="connsiteY0" fmla="*/ 9448151 h 9448151"/>
              <a:gd name="connsiteX1" fmla="*/ 0 w 10287001"/>
              <a:gd name="connsiteY1" fmla="*/ 304947 h 9448151"/>
              <a:gd name="connsiteX2" fmla="*/ 4966632 w 10287001"/>
              <a:gd name="connsiteY2" fmla="*/ 304947 h 9448151"/>
              <a:gd name="connsiteX3" fmla="*/ 5143501 w 10287001"/>
              <a:gd name="connsiteY3" fmla="*/ 0 h 9448151"/>
              <a:gd name="connsiteX4" fmla="*/ 5320371 w 10287001"/>
              <a:gd name="connsiteY4" fmla="*/ 304947 h 9448151"/>
              <a:gd name="connsiteX5" fmla="*/ 10287001 w 10287001"/>
              <a:gd name="connsiteY5" fmla="*/ 304947 h 9448151"/>
              <a:gd name="connsiteX6" fmla="*/ 10287001 w 10287001"/>
              <a:gd name="connsiteY6" fmla="*/ 9448151 h 9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1" h="9448151">
                <a:moveTo>
                  <a:pt x="0" y="9448151"/>
                </a:moveTo>
                <a:lnTo>
                  <a:pt x="0" y="304947"/>
                </a:lnTo>
                <a:lnTo>
                  <a:pt x="4966632" y="304947"/>
                </a:lnTo>
                <a:lnTo>
                  <a:pt x="5143501" y="0"/>
                </a:lnTo>
                <a:lnTo>
                  <a:pt x="5320371" y="304947"/>
                </a:lnTo>
                <a:lnTo>
                  <a:pt x="10287001" y="304947"/>
                </a:lnTo>
                <a:lnTo>
                  <a:pt x="10287001" y="9448151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</a:schemeClr>
              </a:gs>
              <a:gs pos="48000">
                <a:schemeClr val="bg2">
                  <a:lumMod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200" dirty="0">
              <a:solidFill>
                <a:prstClr val="black"/>
              </a:solidFill>
            </a:endParaRPr>
          </a:p>
        </p:txBody>
      </p:sp>
      <p:sp>
        <p:nvSpPr>
          <p:cNvPr id="6" name="Заголовок"/>
          <p:cNvSpPr>
            <a:spLocks noGrp="1"/>
          </p:cNvSpPr>
          <p:nvPr>
            <p:ph type="body" sz="quarter" idx="15" hasCustomPrompt="1"/>
          </p:nvPr>
        </p:nvSpPr>
        <p:spPr>
          <a:xfrm>
            <a:off x="304854" y="1358770"/>
            <a:ext cx="5551098" cy="4260473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5867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altLang="ja-JP" dirty="0" smtClean="0"/>
              <a:t>ЗАГОЛОВОК</a:t>
            </a:r>
            <a:endParaRPr lang="en-US" dirty="0"/>
          </a:p>
        </p:txBody>
      </p:sp>
      <p:sp>
        <p:nvSpPr>
          <p:cNvPr id="11" name="Прямоугольник 10"/>
          <p:cNvSpPr/>
          <p:nvPr userDrawn="1"/>
        </p:nvSpPr>
        <p:spPr>
          <a:xfrm rot="10800000" flipH="1">
            <a:off x="10938235" y="1696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10800000" flipH="1">
            <a:off x="10938235" y="3220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 rot="10800000" flipH="1">
            <a:off x="10938235" y="4744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6705599" y="1358770"/>
            <a:ext cx="4916557" cy="504203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600"/>
              </a:spcBef>
              <a:defRPr sz="32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30000"/>
              </a:lnSpc>
              <a:spcBef>
                <a:spcPts val="600"/>
              </a:spcBef>
              <a:defRPr sz="2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30000"/>
              </a:lnSpc>
              <a:spcBef>
                <a:spcPts val="600"/>
              </a:spcBef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9822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364866" y="2228867"/>
            <a:ext cx="4980986" cy="23702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lnSpc>
                <a:spcPts val="6000"/>
              </a:lnSpc>
              <a:defRPr sz="4800" b="1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altLang="ja-JP" dirty="0" smtClean="0"/>
              <a:t>ЗАГОЛОВОК СЛАЙДА</a:t>
            </a:r>
            <a:endParaRPr kumimoji="1" lang="ja-JP" altLang="en-US" dirty="0"/>
          </a:p>
        </p:txBody>
      </p:sp>
      <p:sp>
        <p:nvSpPr>
          <p:cNvPr id="6" name="Линия"/>
          <p:cNvSpPr/>
          <p:nvPr userDrawn="1"/>
        </p:nvSpPr>
        <p:spPr>
          <a:xfrm>
            <a:off x="5497254" y="2108854"/>
            <a:ext cx="60012" cy="2370263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830957" y="821636"/>
            <a:ext cx="5791199" cy="506233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600"/>
              </a:spcBef>
              <a:defRPr sz="32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30000"/>
              </a:lnSpc>
              <a:spcBef>
                <a:spcPts val="600"/>
              </a:spcBef>
              <a:defRPr sz="2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30000"/>
              </a:lnSpc>
              <a:spcBef>
                <a:spcPts val="600"/>
              </a:spcBef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0439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Рамка"/>
          <p:cNvSpPr/>
          <p:nvPr userDrawn="1"/>
        </p:nvSpPr>
        <p:spPr>
          <a:xfrm>
            <a:off x="514896" y="1448781"/>
            <a:ext cx="3873055" cy="3873055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Изображение"/>
          <p:cNvSpPr>
            <a:spLocks noGrp="1"/>
          </p:cNvSpPr>
          <p:nvPr>
            <p:ph type="pic" sz="quarter" idx="12" hasCustomPrompt="1"/>
          </p:nvPr>
        </p:nvSpPr>
        <p:spPr>
          <a:xfrm>
            <a:off x="642194" y="1576079"/>
            <a:ext cx="3618459" cy="3618458"/>
          </a:xfrm>
          <a:prstGeom prst="ellipse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r>
              <a:rPr kumimoji="1" lang="ru-RU" altLang="ja-JP" dirty="0" smtClean="0"/>
              <a:t>Вставить изображение</a:t>
            </a:r>
            <a:endParaRPr kumimoji="1" lang="ja-JP" alt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84798" y="1006227"/>
            <a:ext cx="6792359" cy="1939798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ФАМИЛИЯ</a:t>
            </a:r>
            <a:br>
              <a:rPr lang="ru-RU" dirty="0" smtClean="0"/>
            </a:br>
            <a:r>
              <a:rPr lang="ru-RU" dirty="0" smtClean="0"/>
              <a:t>Имя Отчество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4793227" y="4194312"/>
            <a:ext cx="6783932" cy="1778783"/>
          </a:xfrm>
        </p:spPr>
        <p:txBody>
          <a:bodyPr/>
          <a:lstStyle>
            <a:lvl1pPr marL="0" indent="0"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 rot="10800000" flipH="1">
            <a:off x="10938235" y="1696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 rot="10800000" flipH="1">
            <a:off x="10938235" y="3220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 rot="10800000" flipH="1">
            <a:off x="10938235" y="4744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4793226" y="3513835"/>
            <a:ext cx="6783931" cy="325900"/>
          </a:xfrm>
        </p:spPr>
        <p:txBody>
          <a:bodyPr>
            <a:normAutofit/>
          </a:bodyPr>
          <a:lstStyle>
            <a:lvl1pPr marL="0" indent="0" algn="l">
              <a:buNone/>
              <a:defRPr sz="2000" spc="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6" y="322081"/>
            <a:ext cx="460429" cy="553062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1212653" y="33054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ГАОУ ДПО СВЕРДЛОВСКОЙ ОБЛАСТИ</a:t>
            </a:r>
          </a:p>
          <a:p>
            <a:pPr algn="l"/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«ИНСТИТУТ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1263718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ac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 build="p">
        <p:tmplLst>
          <p:tmpl lvl="1">
            <p:tnLst>
              <p:par>
                <p:cTn presetID="2" presetClass="entr" presetSubtype="2" accel="2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0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8D1-4149-4E49-A901-823A886AC3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9230" y="304800"/>
            <a:ext cx="10179005" cy="777566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 1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2198924" y="1957795"/>
            <a:ext cx="8739311" cy="3964341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600"/>
              </a:spcBef>
              <a:defRPr sz="32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30000"/>
              </a:lnSpc>
              <a:spcBef>
                <a:spcPts val="600"/>
              </a:spcBef>
              <a:defRPr sz="2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30000"/>
              </a:lnSpc>
              <a:spcBef>
                <a:spcPts val="600"/>
              </a:spcBef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759231" y="1246509"/>
            <a:ext cx="10179005" cy="425848"/>
          </a:xfrm>
        </p:spPr>
        <p:txBody>
          <a:bodyPr>
            <a:normAutofit/>
          </a:bodyPr>
          <a:lstStyle>
            <a:lvl1pPr marL="0" indent="0" algn="l">
              <a:buNone/>
              <a:defRPr sz="2000" spc="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0" y="1892944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 rot="10800000" flipH="1">
            <a:off x="0" y="2045344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 rot="10800000" flipH="1">
            <a:off x="0" y="2197744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55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animBg="1"/>
      <p:bldP spid="20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8D1-4149-4E49-A901-823A886AC3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78685" y="304800"/>
            <a:ext cx="10159550" cy="777566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 1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198924" y="1957795"/>
            <a:ext cx="8739311" cy="3964341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600"/>
              </a:spcBef>
              <a:defRPr sz="32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30000"/>
              </a:lnSpc>
              <a:spcBef>
                <a:spcPts val="600"/>
              </a:spcBef>
              <a:defRPr sz="2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30000"/>
              </a:lnSpc>
              <a:spcBef>
                <a:spcPts val="600"/>
              </a:spcBef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 rot="10800000" flipH="1">
            <a:off x="0" y="1892944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 rot="10800000" flipH="1">
            <a:off x="0" y="2045344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10800000" flipH="1">
            <a:off x="0" y="2197744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778686" y="1246509"/>
            <a:ext cx="10159550" cy="425848"/>
          </a:xfrm>
        </p:spPr>
        <p:txBody>
          <a:bodyPr>
            <a:normAutofit/>
          </a:bodyPr>
          <a:lstStyle>
            <a:lvl1pPr marL="0" indent="0" algn="l">
              <a:buNone/>
              <a:defRPr sz="2000" spc="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123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 animBg="1"/>
      <p:bldP spid="9" grpId="0" animBg="1"/>
      <p:bldP spid="12" grpId="0" animBg="1"/>
      <p:bldP spid="1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8D1-4149-4E49-A901-823A886AC3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98923" y="304800"/>
            <a:ext cx="8739311" cy="777566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 1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198924" y="1957795"/>
            <a:ext cx="8739311" cy="3964341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600"/>
              </a:spcBef>
              <a:defRPr sz="32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30000"/>
              </a:lnSpc>
              <a:spcBef>
                <a:spcPts val="600"/>
              </a:spcBef>
              <a:defRPr sz="2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30000"/>
              </a:lnSpc>
              <a:spcBef>
                <a:spcPts val="600"/>
              </a:spcBef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 rot="10800000" flipH="1">
            <a:off x="10938235" y="1696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 rot="10800000" flipH="1">
            <a:off x="10938235" y="3220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10800000" flipH="1">
            <a:off x="10938235" y="4744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2198924" y="1246509"/>
            <a:ext cx="8739311" cy="425848"/>
          </a:xfrm>
        </p:spPr>
        <p:txBody>
          <a:bodyPr>
            <a:normAutofit/>
          </a:bodyPr>
          <a:lstStyle>
            <a:lvl1pPr marL="0" indent="0" algn="l">
              <a:buNone/>
              <a:defRPr sz="2000" spc="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4" name="фон"/>
          <p:cNvSpPr/>
          <p:nvPr userDrawn="1"/>
        </p:nvSpPr>
        <p:spPr>
          <a:xfrm>
            <a:off x="0" y="0"/>
            <a:ext cx="139147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71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 animBg="1"/>
      <p:bldP spid="9" grpId="0" animBg="1"/>
      <p:bldP spid="12" grpId="0" animBg="1"/>
      <p:bldP spid="1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8D1-4149-4E49-A901-823A886AC3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 rot="10800000" flipH="1">
            <a:off x="10938235" y="1696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10800000" flipH="1">
            <a:off x="10938235" y="3220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10800000" flipH="1">
            <a:off x="10938235" y="4744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98923" y="304800"/>
            <a:ext cx="8739311" cy="777566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 1</a:t>
            </a:r>
            <a:endParaRPr lang="ru-RU" dirty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2198924" y="1957795"/>
            <a:ext cx="8739311" cy="3964341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600"/>
              </a:spcBef>
              <a:defRPr sz="32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30000"/>
              </a:lnSpc>
              <a:spcBef>
                <a:spcPts val="600"/>
              </a:spcBef>
              <a:defRPr sz="2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30000"/>
              </a:lnSpc>
              <a:spcBef>
                <a:spcPts val="600"/>
              </a:spcBef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2198924" y="1246509"/>
            <a:ext cx="8739311" cy="425848"/>
          </a:xfrm>
        </p:spPr>
        <p:txBody>
          <a:bodyPr>
            <a:normAutofit/>
          </a:bodyPr>
          <a:lstStyle>
            <a:lvl1pPr marL="0" indent="0" algn="l">
              <a:buNone/>
              <a:defRPr sz="2000" spc="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7" name="Цветной блок"/>
          <p:cNvSpPr/>
          <p:nvPr userDrawn="1"/>
        </p:nvSpPr>
        <p:spPr>
          <a:xfrm>
            <a:off x="0" y="0"/>
            <a:ext cx="1360723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20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/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78684" y="304800"/>
            <a:ext cx="10661044" cy="777566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 1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778685" y="1342417"/>
            <a:ext cx="10661043" cy="505838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600"/>
              </a:spcBef>
              <a:defRPr sz="32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30000"/>
              </a:lnSpc>
              <a:spcBef>
                <a:spcPts val="600"/>
              </a:spcBef>
              <a:defRPr sz="2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30000"/>
              </a:lnSpc>
              <a:spcBef>
                <a:spcPts val="600"/>
              </a:spcBef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888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фон"/>
          <p:cNvSpPr/>
          <p:nvPr userDrawn="1"/>
        </p:nvSpPr>
        <p:spPr>
          <a:xfrm>
            <a:off x="0" y="4611757"/>
            <a:ext cx="12192000" cy="224624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solidFill>
                <a:prstClr val="black"/>
              </a:solidFill>
            </a:endParaRPr>
          </a:p>
        </p:txBody>
      </p:sp>
      <p:sp>
        <p:nvSpPr>
          <p:cNvPr id="3" name="Контакты"/>
          <p:cNvSpPr>
            <a:spLocks noGrp="1"/>
          </p:cNvSpPr>
          <p:nvPr>
            <p:ph type="body" sz="quarter" idx="15" hasCustomPrompt="1"/>
          </p:nvPr>
        </p:nvSpPr>
        <p:spPr>
          <a:xfrm>
            <a:off x="3425472" y="1965914"/>
            <a:ext cx="5341057" cy="825092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4800" b="0" spc="6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altLang="ja-JP" dirty="0" smtClean="0"/>
              <a:t>КОНТАКТЫ</a:t>
            </a:r>
            <a:endParaRPr lang="en-US" dirty="0"/>
          </a:p>
        </p:txBody>
      </p:sp>
      <p:sp>
        <p:nvSpPr>
          <p:cNvPr id="5" name="текст"/>
          <p:cNvSpPr>
            <a:spLocks noGrp="1"/>
          </p:cNvSpPr>
          <p:nvPr>
            <p:ph type="body" sz="quarter" idx="23" hasCustomPrompt="1"/>
          </p:nvPr>
        </p:nvSpPr>
        <p:spPr>
          <a:xfrm>
            <a:off x="4372826" y="2921075"/>
            <a:ext cx="4438153" cy="1154126"/>
          </a:xfrm>
        </p:spPr>
        <p:txBody>
          <a:bodyPr anchor="t" anchorCtr="0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altLang="ja-JP" dirty="0" smtClean="0"/>
              <a:t>Адрес</a:t>
            </a:r>
            <a:endParaRPr lang="en-US" altLang="ja-JP" dirty="0" smtClean="0"/>
          </a:p>
        </p:txBody>
      </p:sp>
      <p:pic>
        <p:nvPicPr>
          <p:cNvPr id="20" name="адрес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" b="73"/>
          <a:stretch>
            <a:fillRect/>
          </a:stretch>
        </p:blipFill>
        <p:spPr>
          <a:xfrm>
            <a:off x="3425472" y="2921075"/>
            <a:ext cx="714826" cy="713777"/>
          </a:xfrm>
          <a:prstGeom prst="rect">
            <a:avLst/>
          </a:prstGeom>
        </p:spPr>
      </p:pic>
      <p:pic>
        <p:nvPicPr>
          <p:cNvPr id="21" name="почта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>
            <a:fillRect/>
          </a:stretch>
        </p:blipFill>
        <p:spPr>
          <a:xfrm>
            <a:off x="2065525" y="5018726"/>
            <a:ext cx="594627" cy="593754"/>
          </a:xfrm>
          <a:prstGeom prst="rect">
            <a:avLst/>
          </a:prstGeom>
        </p:spPr>
      </p:pic>
      <p:pic>
        <p:nvPicPr>
          <p:cNvPr id="22" name="телефон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>
            <a:fillRect/>
          </a:stretch>
        </p:blipFill>
        <p:spPr>
          <a:xfrm>
            <a:off x="9469689" y="5134006"/>
            <a:ext cx="509198" cy="508451"/>
          </a:xfrm>
          <a:prstGeom prst="rect">
            <a:avLst/>
          </a:prstGeom>
        </p:spPr>
      </p:pic>
      <p:pic>
        <p:nvPicPr>
          <p:cNvPr id="26" name="сайт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8176" y="5047779"/>
            <a:ext cx="535648" cy="535648"/>
          </a:xfrm>
          <a:prstGeom prst="rect">
            <a:avLst/>
          </a:prstGeom>
        </p:spPr>
      </p:pic>
      <p:sp>
        <p:nvSpPr>
          <p:cNvPr id="28" name="текст"/>
          <p:cNvSpPr>
            <a:spLocks noGrp="1"/>
          </p:cNvSpPr>
          <p:nvPr>
            <p:ph type="body" sz="quarter" idx="25" hasCustomPrompt="1"/>
          </p:nvPr>
        </p:nvSpPr>
        <p:spPr>
          <a:xfrm>
            <a:off x="779205" y="5621037"/>
            <a:ext cx="3167268" cy="537417"/>
          </a:xfrm>
        </p:spPr>
        <p:txBody>
          <a:bodyPr anchor="t" anchorCtr="0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E-mail</a:t>
            </a:r>
          </a:p>
        </p:txBody>
      </p:sp>
      <p:sp>
        <p:nvSpPr>
          <p:cNvPr id="29" name="текст"/>
          <p:cNvSpPr>
            <a:spLocks noGrp="1"/>
          </p:cNvSpPr>
          <p:nvPr>
            <p:ph type="body" sz="quarter" idx="26" hasCustomPrompt="1"/>
          </p:nvPr>
        </p:nvSpPr>
        <p:spPr>
          <a:xfrm>
            <a:off x="4372826" y="5637032"/>
            <a:ext cx="3446348" cy="537417"/>
          </a:xfrm>
        </p:spPr>
        <p:txBody>
          <a:bodyPr anchor="t" anchorCtr="0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altLang="ja-JP" dirty="0" smtClean="0"/>
              <a:t>Сайт</a:t>
            </a:r>
            <a:endParaRPr lang="en-US" altLang="ja-JP" dirty="0" smtClean="0"/>
          </a:p>
        </p:txBody>
      </p:sp>
      <p:sp>
        <p:nvSpPr>
          <p:cNvPr id="30" name="текст"/>
          <p:cNvSpPr>
            <a:spLocks noGrp="1"/>
          </p:cNvSpPr>
          <p:nvPr>
            <p:ph type="body" sz="quarter" idx="27" hasCustomPrompt="1"/>
          </p:nvPr>
        </p:nvSpPr>
        <p:spPr>
          <a:xfrm>
            <a:off x="8245527" y="5652938"/>
            <a:ext cx="3056775" cy="537417"/>
          </a:xfrm>
        </p:spPr>
        <p:txBody>
          <a:bodyPr anchor="t" anchorCtr="0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altLang="ja-JP" dirty="0" smtClean="0"/>
              <a:t>Телефон</a:t>
            </a:r>
            <a:endParaRPr lang="en-US" altLang="ja-JP" dirty="0" smtClean="0"/>
          </a:p>
        </p:txBody>
      </p:sp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786" y="389968"/>
            <a:ext cx="460429" cy="553062"/>
          </a:xfrm>
          <a:prstGeom prst="rect">
            <a:avLst/>
          </a:prstGeom>
        </p:spPr>
      </p:pic>
      <p:sp>
        <p:nvSpPr>
          <p:cNvPr id="35" name="Прямоугольник 34"/>
          <p:cNvSpPr/>
          <p:nvPr userDrawn="1"/>
        </p:nvSpPr>
        <p:spPr>
          <a:xfrm>
            <a:off x="3048000" y="105703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</a:rPr>
              <a:t>ГАОУ ДПО СВЕРДЛОВСКОЙ ОБЛАСТИ</a:t>
            </a:r>
          </a:p>
          <a:p>
            <a:pPr algn="ctr"/>
            <a:r>
              <a:rPr lang="ru-RU" dirty="0" smtClean="0">
                <a:solidFill>
                  <a:prstClr val="white">
                    <a:lumMod val="50000"/>
                  </a:prstClr>
                </a:solidFill>
              </a:rPr>
              <a:t>«ИНСТИТУТ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328866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агодарно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фон"/>
          <p:cNvSpPr/>
          <p:nvPr userDrawn="1"/>
        </p:nvSpPr>
        <p:spPr>
          <a:xfrm>
            <a:off x="0" y="4611757"/>
            <a:ext cx="12192000" cy="224624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solidFill>
                <a:prstClr val="black"/>
              </a:solidFill>
            </a:endParaRPr>
          </a:p>
        </p:txBody>
      </p:sp>
      <p:sp>
        <p:nvSpPr>
          <p:cNvPr id="3" name="благодарность"/>
          <p:cNvSpPr>
            <a:spLocks noGrp="1"/>
          </p:cNvSpPr>
          <p:nvPr>
            <p:ph type="body" sz="quarter" idx="15" hasCustomPrompt="1"/>
          </p:nvPr>
        </p:nvSpPr>
        <p:spPr>
          <a:xfrm>
            <a:off x="1445080" y="1311965"/>
            <a:ext cx="9271835" cy="205702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000" spc="10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altLang="ja-JP" dirty="0" smtClean="0"/>
              <a:t>БЛАГОДАРИМ </a:t>
            </a:r>
          </a:p>
          <a:p>
            <a:pPr lvl="0"/>
            <a:r>
              <a:rPr lang="ru-RU" altLang="ja-JP" dirty="0" smtClean="0"/>
              <a:t>ЗА ВНИМАНИЕ</a:t>
            </a:r>
            <a:endParaRPr lang="en-US" dirty="0"/>
          </a:p>
        </p:txBody>
      </p:sp>
      <p:sp>
        <p:nvSpPr>
          <p:cNvPr id="6" name="вопросы"/>
          <p:cNvSpPr>
            <a:spLocks noGrp="1"/>
          </p:cNvSpPr>
          <p:nvPr>
            <p:ph type="body" sz="quarter" idx="16" hasCustomPrompt="1"/>
          </p:nvPr>
        </p:nvSpPr>
        <p:spPr>
          <a:xfrm>
            <a:off x="1459553" y="3398997"/>
            <a:ext cx="9271835" cy="129014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3600" b="0" spc="4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Есть ли вопросы?</a:t>
            </a:r>
            <a:endParaRPr lang="en-US" dirty="0"/>
          </a:p>
        </p:txBody>
      </p:sp>
      <p:sp>
        <p:nvSpPr>
          <p:cNvPr id="8" name="текст"/>
          <p:cNvSpPr>
            <a:spLocks noGrp="1"/>
          </p:cNvSpPr>
          <p:nvPr>
            <p:ph type="body" sz="quarter" idx="23" hasCustomPrompt="1"/>
          </p:nvPr>
        </p:nvSpPr>
        <p:spPr>
          <a:xfrm>
            <a:off x="2570303" y="4903304"/>
            <a:ext cx="7051395" cy="1721052"/>
          </a:xfr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spcBef>
                <a:spcPts val="80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altLang="ja-JP" dirty="0" smtClean="0"/>
              <a:t>Ресурсы института</a:t>
            </a:r>
          </a:p>
          <a:p>
            <a:pPr lvl="0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7166222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3E7-A14D-45EA-8875-0515215E4B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7300-FDAD-4D79-8F7D-96C3B020A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277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3E7-A14D-45EA-8875-0515215E4B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7300-FDAD-4D79-8F7D-96C3B020A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347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3E7-A14D-45EA-8875-0515215E4B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7300-FDAD-4D79-8F7D-96C3B020A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5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6220178" y="668867"/>
            <a:ext cx="5971822" cy="5520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5117394" cy="1496306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8D1-4149-4E49-A901-823A886AC39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Изображение"/>
          <p:cNvSpPr>
            <a:spLocks noGrp="1"/>
          </p:cNvSpPr>
          <p:nvPr>
            <p:ph type="pic" sz="quarter" idx="10" hasCustomPrompt="1"/>
          </p:nvPr>
        </p:nvSpPr>
        <p:spPr>
          <a:xfrm>
            <a:off x="6389511" y="0"/>
            <a:ext cx="580248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Вставить изображение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8199" y="3514284"/>
            <a:ext cx="5111045" cy="2085005"/>
          </a:xfrm>
        </p:spPr>
        <p:txBody>
          <a:bodyPr/>
          <a:lstStyle>
            <a:lvl1pPr marL="0" indent="0"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274873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17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11" grpId="0" animBg="1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3E7-A14D-45EA-8875-0515215E4B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7300-FDAD-4D79-8F7D-96C3B020A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881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3E7-A14D-45EA-8875-0515215E4B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7300-FDAD-4D79-8F7D-96C3B020A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474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3E7-A14D-45EA-8875-0515215E4B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7300-FDAD-4D79-8F7D-96C3B020A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992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3E7-A14D-45EA-8875-0515215E4B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7300-FDAD-4D79-8F7D-96C3B020A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56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3E7-A14D-45EA-8875-0515215E4B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7300-FDAD-4D79-8F7D-96C3B020A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414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3E7-A14D-45EA-8875-0515215E4B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7300-FDAD-4D79-8F7D-96C3B020A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06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3E7-A14D-45EA-8875-0515215E4B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7300-FDAD-4D79-8F7D-96C3B020A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769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3E7-A14D-45EA-8875-0515215E4B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7300-FDAD-4D79-8F7D-96C3B020A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1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3E7-A14D-45EA-8875-0515215E4B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7300-FDAD-4D79-8F7D-96C3B020A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689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3E7-A14D-45EA-8875-0515215E4B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7300-FDAD-4D79-8F7D-96C3B020A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7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668867"/>
            <a:ext cx="5971822" cy="5520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59764" y="1126278"/>
            <a:ext cx="5117394" cy="1496306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16078" y="6189134"/>
            <a:ext cx="2743200" cy="365125"/>
          </a:xfrm>
        </p:spPr>
        <p:txBody>
          <a:bodyPr/>
          <a:lstStyle/>
          <a:p>
            <a:fld id="{65A5F8D1-4149-4E49-A901-823A886AC39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Изображение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80248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Вставить изображение</a:t>
            </a:r>
          </a:p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66113" y="2862944"/>
            <a:ext cx="5111045" cy="2736346"/>
          </a:xfrm>
        </p:spPr>
        <p:txBody>
          <a:bodyPr/>
          <a:lstStyle>
            <a:lvl1pPr marL="0" indent="0"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10938235" y="1696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 rot="10800000" flipH="1">
            <a:off x="10938235" y="3220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 rot="10800000" flipH="1">
            <a:off x="10938235" y="474482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318" y="6107658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482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accel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ac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11" grpId="0" animBg="1"/>
      <p:bldP spid="3" grpId="0" build="p">
        <p:tmplLst>
          <p:tmpl lvl="1">
            <p:tnLst>
              <p:par>
                <p:cTn presetID="2" presetClass="entr" presetSubtype="2" accel="2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2" grpId="0" animBg="1"/>
      <p:bldP spid="14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3E7-A14D-45EA-8875-0515215E4B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7300-FDAD-4D79-8F7D-96C3B020A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293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3E7-A14D-45EA-8875-0515215E4B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7300-FDAD-4D79-8F7D-96C3B020A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854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3E7-A14D-45EA-8875-0515215E4B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7300-FDAD-4D79-8F7D-96C3B020A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841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3E7-A14D-45EA-8875-0515215E4B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7300-FDAD-4D79-8F7D-96C3B020A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791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3E7-A14D-45EA-8875-0515215E4B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7300-FDAD-4D79-8F7D-96C3B020A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750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3E7-A14D-45EA-8875-0515215E4B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7300-FDAD-4D79-8F7D-96C3B020A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476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3E7-A14D-45EA-8875-0515215E4B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7300-FDAD-4D79-8F7D-96C3B020A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433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3E7-A14D-45EA-8875-0515215E4B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7300-FDAD-4D79-8F7D-96C3B020A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3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3E7-A14D-45EA-8875-0515215E4B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7300-FDAD-4D79-8F7D-96C3B020A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2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Фон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601"/>
            <a:ext cx="12192000" cy="310162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2828" y="4433402"/>
            <a:ext cx="5117394" cy="1796697"/>
          </a:xfrm>
        </p:spPr>
        <p:txBody>
          <a:bodyPr anchor="t" anchorCtr="0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</a:t>
            </a:r>
            <a:br>
              <a:rPr lang="ru-RU" dirty="0" smtClean="0"/>
            </a:br>
            <a:r>
              <a:rPr lang="ru-RU" dirty="0" smtClean="0"/>
              <a:t>ЗАГОЛОВКА РАЗДЕЛА 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37375" y="6356350"/>
            <a:ext cx="2743200" cy="365125"/>
          </a:xfrm>
        </p:spPr>
        <p:txBody>
          <a:bodyPr/>
          <a:lstStyle/>
          <a:p>
            <a:fld id="{65A5F8D1-4149-4E49-A901-823A886AC39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Изображение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462844"/>
            <a:ext cx="12192000" cy="35672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Вставить изображение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18110" y="4433402"/>
            <a:ext cx="5111045" cy="1796698"/>
          </a:xfrm>
        </p:spPr>
        <p:txBody>
          <a:bodyPr/>
          <a:lstStyle>
            <a:lvl1pPr marL="0" indent="0"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388" y="6274874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936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11" grpId="0" uiExpand="1" build="p" animBg="1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95035" y="6356350"/>
            <a:ext cx="2743200" cy="365125"/>
          </a:xfrm>
        </p:spPr>
        <p:txBody>
          <a:bodyPr/>
          <a:lstStyle/>
          <a:p>
            <a:fld id="{65A5F8D1-4149-4E49-A901-823A886AC39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78685" y="304800"/>
            <a:ext cx="10159550" cy="777566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 1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198924" y="1957795"/>
            <a:ext cx="8739311" cy="3964341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600"/>
              </a:spcBef>
              <a:defRPr sz="32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30000"/>
              </a:lnSpc>
              <a:spcBef>
                <a:spcPts val="600"/>
              </a:spcBef>
              <a:defRPr sz="2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30000"/>
              </a:lnSpc>
              <a:spcBef>
                <a:spcPts val="600"/>
              </a:spcBef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 rot="10800000" flipH="1">
            <a:off x="0" y="1892944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 rot="10800000" flipH="1">
            <a:off x="0" y="2045344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 rot="10800000" flipH="1">
            <a:off x="0" y="2197744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778686" y="1246509"/>
            <a:ext cx="10159550" cy="425848"/>
          </a:xfrm>
        </p:spPr>
        <p:txBody>
          <a:bodyPr>
            <a:normAutofit/>
          </a:bodyPr>
          <a:lstStyle>
            <a:lvl1pPr marL="0" indent="0" algn="l">
              <a:buNone/>
              <a:defRPr sz="2000" spc="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56" y="6274874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24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 animBg="1"/>
      <p:bldP spid="9" grpId="0" animBg="1"/>
      <p:bldP spid="12" grpId="0" animBg="1"/>
      <p:bldP spid="1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95035" y="6356350"/>
            <a:ext cx="2743200" cy="365125"/>
          </a:xfrm>
        </p:spPr>
        <p:txBody>
          <a:bodyPr/>
          <a:lstStyle/>
          <a:p>
            <a:fld id="{65A5F8D1-4149-4E49-A901-823A886AC39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9230" y="304800"/>
            <a:ext cx="10179005" cy="777566"/>
          </a:xfrm>
        </p:spPr>
        <p:txBody>
          <a:bodyPr anchor="b">
            <a:noAutofit/>
          </a:bodyPr>
          <a:lstStyle>
            <a:lvl1pPr>
              <a:defRPr sz="4400" spc="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 1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2198924" y="1957795"/>
            <a:ext cx="8739311" cy="3964341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600"/>
              </a:spcBef>
              <a:defRPr sz="32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30000"/>
              </a:lnSpc>
              <a:spcBef>
                <a:spcPts val="600"/>
              </a:spcBef>
              <a:defRPr sz="2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30000"/>
              </a:lnSpc>
              <a:spcBef>
                <a:spcPts val="600"/>
              </a:spcBef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30000"/>
              </a:lnSpc>
              <a:spcBef>
                <a:spcPts val="600"/>
              </a:spcBef>
              <a:defRPr sz="20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759231" y="1246509"/>
            <a:ext cx="10179005" cy="425848"/>
          </a:xfrm>
        </p:spPr>
        <p:txBody>
          <a:bodyPr>
            <a:normAutofit/>
          </a:bodyPr>
          <a:lstStyle>
            <a:lvl1pPr marL="0" indent="0" algn="l">
              <a:buNone/>
              <a:defRPr sz="2000" spc="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0" y="1892944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 userDrawn="1"/>
        </p:nvSpPr>
        <p:spPr>
          <a:xfrm rot="10800000" flipH="1">
            <a:off x="0" y="2045344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 userDrawn="1"/>
        </p:nvSpPr>
        <p:spPr>
          <a:xfrm rot="10800000" flipH="1">
            <a:off x="0" y="2197744"/>
            <a:ext cx="1253765" cy="471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025" y="6274874"/>
            <a:ext cx="371799" cy="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23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animBg="1"/>
      <p:bldP spid="20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Екатеринбург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ГАОУ ДПО Свердловской области «Институт развития образования»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F8D1-4149-4E49-A901-823A886AC3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73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0" r:id="rId3"/>
    <p:sldLayoutId id="2147483711" r:id="rId4"/>
    <p:sldLayoutId id="2147483651" r:id="rId5"/>
    <p:sldLayoutId id="2147483693" r:id="rId6"/>
    <p:sldLayoutId id="2147483688" r:id="rId7"/>
    <p:sldLayoutId id="2147483728" r:id="rId8"/>
    <p:sldLayoutId id="2147483692" r:id="rId9"/>
    <p:sldLayoutId id="2147483655" r:id="rId10"/>
    <p:sldLayoutId id="2147483691" r:id="rId11"/>
    <p:sldLayoutId id="2147483729" r:id="rId12"/>
    <p:sldLayoutId id="2147483689" r:id="rId13"/>
    <p:sldLayoutId id="2147483695" r:id="rId14"/>
    <p:sldLayoutId id="2147483709" r:id="rId15"/>
    <p:sldLayoutId id="2147483690" r:id="rId16"/>
    <p:sldLayoutId id="2147483694" r:id="rId17"/>
    <p:sldLayoutId id="2147483700" r:id="rId18"/>
    <p:sldLayoutId id="2147483701" r:id="rId19"/>
    <p:sldLayoutId id="2147483703" r:id="rId20"/>
    <p:sldLayoutId id="2147483704" r:id="rId21"/>
    <p:sldLayoutId id="2147483726" r:id="rId22"/>
    <p:sldLayoutId id="2147483727" r:id="rId23"/>
    <p:sldLayoutId id="2147483812" r:id="rId2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7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Екатеринбург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ГАОУ ДПО Свердловской области «Институт развития образования» 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F8D1-4149-4E49-A901-823A886AC3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7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F63E7-A14D-45EA-8875-0515215E4B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17300-FDAD-4D79-8F7D-96C3B020A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F63E7-A14D-45EA-8875-0515215E4B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17300-FDAD-4D79-8F7D-96C3B020A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6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7lHBbTZxXQw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429" y="3638550"/>
            <a:ext cx="11321142" cy="228362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265EB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Индивидуализация, социализация </a:t>
            </a:r>
            <a:r>
              <a:rPr lang="ru-RU" sz="3200" b="1" dirty="0">
                <a:solidFill>
                  <a:srgbClr val="265EB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механизм формирования личности и индивидуальности детей раннего и дошкольного возраста</a:t>
            </a:r>
            <a:endParaRPr lang="ru-RU" sz="3200" b="1" dirty="0">
              <a:solidFill>
                <a:srgbClr val="265EBA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Екатеринбург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2" b="28732"/>
          <a:stretch>
            <a:fillRect/>
          </a:stretch>
        </p:blipFill>
        <p:spPr>
          <a:xfrm>
            <a:off x="1" y="1891992"/>
            <a:ext cx="12192000" cy="2476869"/>
          </a:xfrm>
        </p:spPr>
      </p:pic>
    </p:spTree>
    <p:extLst>
      <p:ext uri="{BB962C8B-B14F-4D97-AF65-F5344CB8AC3E}">
        <p14:creationId xmlns:p14="http://schemas.microsoft.com/office/powerpoint/2010/main" val="238376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127" y="-1"/>
            <a:ext cx="9064713" cy="1283109"/>
          </a:xfrm>
        </p:spPr>
        <p:txBody>
          <a:bodyPr/>
          <a:lstStyle/>
          <a:p>
            <a:pPr lvl="0" algn="just" eaLnBrk="0" fontAlgn="base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cap="all" spc="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Century Schoolbook" panose="02040604050505020304" pitchFamily="18" charset="0"/>
              </a:rPr>
              <a:t>Педагогические условия индивидуализа­ции обучения и учения, образования в целом должны вклю­чать: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4127" y="1622323"/>
            <a:ext cx="10028902" cy="5176683"/>
          </a:xfrm>
        </p:spPr>
        <p:txBody>
          <a:bodyPr>
            <a:noAutofit/>
          </a:bodyPr>
          <a:lstStyle/>
          <a:p>
            <a:pPr lvl="0" indent="-342900" algn="just" eaLnBrk="0" fontAlgn="base" hangingPunct="0">
              <a:lnSpc>
                <a:spcPct val="100000"/>
              </a:lnSpc>
              <a:spcBef>
                <a:spcPts val="0"/>
              </a:spcBef>
              <a:buSzPts val="900"/>
              <a:buFont typeface="Arial" panose="020B0604020202020204" pitchFamily="34" charset="0"/>
              <a:buChar char="•"/>
              <a:defRPr/>
            </a:pPr>
            <a:r>
              <a:rPr lang="ru-RU" sz="2400" spc="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Century Schoolbook" panose="02040604050505020304" pitchFamily="18" charset="0"/>
              </a:rPr>
              <a:t>Создание предметно-пространственной раз­вивающей среды для реализации ребенком своих замыс­лов индивидуально или в кооперации с другими.</a:t>
            </a:r>
            <a:endParaRPr lang="ru-RU" sz="2400" spc="0" dirty="0">
              <a:solidFill>
                <a:srgbClr val="0070C0"/>
              </a:solidFill>
              <a:latin typeface="Bookman Old Style" panose="02050604050505020204" pitchFamily="18" charset="0"/>
              <a:ea typeface="MS Mincho"/>
              <a:cs typeface="Bookman Old Style" panose="02050604050505020204" pitchFamily="18" charset="0"/>
            </a:endParaRPr>
          </a:p>
          <a:p>
            <a:pPr lvl="0" indent="-342900" algn="just" eaLnBrk="0" fontAlgn="base" hangingPunct="0">
              <a:lnSpc>
                <a:spcPct val="100000"/>
              </a:lnSpc>
              <a:spcBef>
                <a:spcPts val="0"/>
              </a:spcBef>
              <a:buSzPts val="900"/>
              <a:buFont typeface="Arial" panose="020B0604020202020204" pitchFamily="34" charset="0"/>
              <a:buChar char="•"/>
              <a:tabLst>
                <a:tab pos="242570" algn="l"/>
              </a:tabLst>
              <a:defRPr/>
            </a:pPr>
            <a:r>
              <a:rPr lang="ru-RU" sz="2400" spc="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Century Schoolbook" panose="02040604050505020304" pitchFamily="18" charset="0"/>
              </a:rPr>
              <a:t>Поддержку или инициирование взаимодействия с людь­ми (сверстниками, старшими, младшими, родителями и другими членами семей, представителями социокультур­ного окружения), включенными в образовательную дея­тельность ДОО, в том числе (но не исключительно) с обра­зовательными целями.</a:t>
            </a:r>
            <a:endParaRPr lang="ru-RU" sz="2400" spc="0" dirty="0">
              <a:solidFill>
                <a:srgbClr val="0070C0"/>
              </a:solidFill>
              <a:latin typeface="Bookman Old Style" panose="02050604050505020204" pitchFamily="18" charset="0"/>
              <a:ea typeface="MS Mincho"/>
              <a:cs typeface="Bookman Old Style" panose="02050604050505020204" pitchFamily="18" charset="0"/>
            </a:endParaRPr>
          </a:p>
          <a:p>
            <a:pPr lvl="0" indent="-342900" algn="just" eaLnBrk="0" fontAlgn="base" hangingPunct="0">
              <a:lnSpc>
                <a:spcPct val="100000"/>
              </a:lnSpc>
              <a:spcBef>
                <a:spcPts val="0"/>
              </a:spcBef>
              <a:buSzPts val="900"/>
              <a:buFont typeface="Arial" panose="020B0604020202020204" pitchFamily="34" charset="0"/>
              <a:buChar char="•"/>
              <a:tabLst>
                <a:tab pos="245110" algn="l"/>
              </a:tabLst>
              <a:defRPr/>
            </a:pPr>
            <a:r>
              <a:rPr lang="ru-RU" sz="2400" spc="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Century Schoolbook" panose="02040604050505020304" pitchFamily="18" charset="0"/>
              </a:rPr>
              <a:t>Знание и принятие взрослыми индивидуальных особен­ностей (и индивидуальной истории взросления) ребенка.</a:t>
            </a:r>
            <a:endParaRPr lang="ru-RU" sz="2400" spc="0" dirty="0">
              <a:solidFill>
                <a:srgbClr val="0070C0"/>
              </a:solidFill>
              <a:latin typeface="Bookman Old Style" panose="02050604050505020204" pitchFamily="18" charset="0"/>
              <a:ea typeface="MS Mincho"/>
              <a:cs typeface="Bookman Old Style" panose="02050604050505020204" pitchFamily="18" charset="0"/>
            </a:endParaRPr>
          </a:p>
          <a:p>
            <a:pPr lvl="0" indent="-342900" algn="just" eaLnBrk="0" fontAlgn="base" hangingPunct="0">
              <a:lnSpc>
                <a:spcPct val="100000"/>
              </a:lnSpc>
              <a:spcBef>
                <a:spcPts val="0"/>
              </a:spcBef>
              <a:buSzPts val="900"/>
              <a:buFont typeface="Arial" panose="020B0604020202020204" pitchFamily="34" charset="0"/>
              <a:buChar char="•"/>
              <a:tabLst>
                <a:tab pos="242570" algn="l"/>
              </a:tabLst>
              <a:defRPr/>
            </a:pPr>
            <a:r>
              <a:rPr lang="ru-RU" sz="2400" spc="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Century Schoolbook" panose="02040604050505020304" pitchFamily="18" charset="0"/>
              </a:rPr>
              <a:t>Готовность взрослых отступить (поступиться своими пе­дагогическими интересами) в том случае, если их инициа­тива не принимается детьми.</a:t>
            </a:r>
            <a:endParaRPr lang="ru-RU" sz="2400" spc="0" dirty="0">
              <a:solidFill>
                <a:srgbClr val="0070C0"/>
              </a:solidFill>
              <a:latin typeface="Bookman Old Style" panose="02050604050505020204" pitchFamily="18" charset="0"/>
              <a:ea typeface="MS Mincho"/>
              <a:cs typeface="Bookman Old Style" panose="02050604050505020204" pitchFamily="18" charset="0"/>
            </a:endParaRPr>
          </a:p>
          <a:p>
            <a:pPr lvl="0" indent="-342900" algn="just" eaLnBrk="0" fontAlgn="base" hangingPunct="0">
              <a:lnSpc>
                <a:spcPct val="100000"/>
              </a:lnSpc>
              <a:spcBef>
                <a:spcPts val="0"/>
              </a:spcBef>
              <a:buSzPts val="900"/>
              <a:buFont typeface="Arial" panose="020B0604020202020204" pitchFamily="34" charset="0"/>
              <a:buChar char="•"/>
              <a:tabLst>
                <a:tab pos="229870" algn="l"/>
              </a:tabLst>
              <a:defRPr/>
            </a:pPr>
            <a:r>
              <a:rPr lang="ru-RU" sz="2400" spc="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Century Schoolbook" panose="02040604050505020304" pitchFamily="18" charset="0"/>
              </a:rPr>
              <a:t>Обеспечение ничем не подменяемого времени для свобод­ной игры.</a:t>
            </a:r>
            <a:endParaRPr lang="ru-RU" sz="2400" spc="0" dirty="0">
              <a:solidFill>
                <a:srgbClr val="0070C0"/>
              </a:solidFill>
              <a:latin typeface="Bookman Old Style" panose="02050604050505020204" pitchFamily="18" charset="0"/>
              <a:ea typeface="MS Mincho"/>
              <a:cs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85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505" y="386308"/>
            <a:ext cx="5117394" cy="1496306"/>
          </a:xfr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sz="3600" b="1" spc="0" dirty="0">
                <a:solidFill>
                  <a:srgbClr val="0070C0"/>
                </a:solidFill>
                <a:latin typeface="Baltica"/>
                <a:ea typeface="+mn-ea"/>
                <a:cs typeface="Times New Roman" panose="02020603050405020304" pitchFamily="18" charset="0"/>
              </a:rPr>
              <a:t>Методы </a:t>
            </a:r>
            <a:br>
              <a:rPr lang="ru-RU" altLang="ru-RU" sz="3600" b="1" spc="0" dirty="0">
                <a:solidFill>
                  <a:srgbClr val="0070C0"/>
                </a:solidFill>
                <a:latin typeface="Baltica"/>
                <a:ea typeface="+mn-ea"/>
                <a:cs typeface="Times New Roman" panose="02020603050405020304" pitchFamily="18" charset="0"/>
              </a:rPr>
            </a:br>
            <a:r>
              <a:rPr lang="ru-RU" altLang="ru-RU" sz="3600" b="1" spc="0" dirty="0">
                <a:solidFill>
                  <a:srgbClr val="0070C0"/>
                </a:solidFill>
                <a:latin typeface="Baltica"/>
                <a:ea typeface="+mn-ea"/>
                <a:cs typeface="Times New Roman" panose="02020603050405020304" pitchFamily="18" charset="0"/>
              </a:rPr>
              <a:t>индивидуализации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34452" y="3339394"/>
            <a:ext cx="5233751" cy="2880932"/>
          </a:xfrm>
        </p:spPr>
        <p:txBody>
          <a:bodyPr>
            <a:noAutofit/>
          </a:bodyPr>
          <a:lstStyle/>
          <a:p>
            <a:pPr algn="r"/>
            <a:r>
              <a:rPr lang="ru-RU" altLang="ru-RU" sz="2800" b="1" kern="0" spc="0" dirty="0">
                <a:solidFill>
                  <a:srgbClr val="0070C0"/>
                </a:solidFill>
                <a:latin typeface="Arial"/>
                <a:cs typeface="Times New Roman" panose="02020603050405020304" pitchFamily="18" charset="0"/>
              </a:rPr>
              <a:t>Возможности </a:t>
            </a:r>
            <a:br>
              <a:rPr lang="ru-RU" altLang="ru-RU" sz="2800" b="1" kern="0" spc="0" dirty="0">
                <a:solidFill>
                  <a:srgbClr val="0070C0"/>
                </a:solidFill>
                <a:latin typeface="Arial"/>
                <a:cs typeface="Times New Roman" panose="02020603050405020304" pitchFamily="18" charset="0"/>
              </a:rPr>
            </a:br>
            <a:r>
              <a:rPr lang="ru-RU" altLang="ru-RU" sz="2800" b="1" kern="0" spc="0" dirty="0">
                <a:solidFill>
                  <a:srgbClr val="0070C0"/>
                </a:solidFill>
                <a:latin typeface="Arial"/>
                <a:cs typeface="Times New Roman" panose="02020603050405020304" pitchFamily="18" charset="0"/>
              </a:rPr>
              <a:t>образовательных ситуаций в индивидуализации образования дошкольников</a:t>
            </a:r>
            <a:r>
              <a:rPr lang="ru-RU" altLang="ru-RU" sz="2800" b="1" kern="0" spc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kern="0" spc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kern="0" spc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kern="0" spc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800" b="1" kern="0" spc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altLang="ru-RU" sz="2800" b="1" kern="0" spc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youtu.be/7lHBbTZxXQw</a:t>
            </a:r>
            <a:r>
              <a:rPr lang="ru-RU" altLang="ru-RU" sz="2800" b="1" kern="0" spc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kern="0" spc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37" y="1179871"/>
            <a:ext cx="5315019" cy="407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 rot="20955356">
            <a:off x="565796" y="2484256"/>
            <a:ext cx="1281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ФИЛЬМ!</a:t>
            </a:r>
            <a:endParaRPr lang="ru-RU" altLang="ru-RU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05" y="3125080"/>
            <a:ext cx="1493649" cy="792549"/>
          </a:xfrm>
          <a:prstGeom prst="rect">
            <a:avLst/>
          </a:prstGeo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rot="20955356">
            <a:off x="956822" y="4130988"/>
            <a:ext cx="1281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ФИЛЬМ!</a:t>
            </a:r>
            <a:endParaRPr lang="ru-RU" altLang="ru-RU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06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8923" y="0"/>
            <a:ext cx="8739311" cy="12290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cap="all" spc="0" dirty="0">
                <a:solidFill>
                  <a:srgbClr val="0070C0"/>
                </a:solidFill>
                <a:latin typeface="Century Gothic" panose="020B0502020202020204"/>
              </a:rPr>
              <a:t>Стратегические средства индивидуализации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8924" y="1533833"/>
            <a:ext cx="8739311" cy="4984954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ru-RU" sz="2400" spc="0" dirty="0">
                <a:solidFill>
                  <a:srgbClr val="0070C0"/>
                </a:solidFill>
                <a:latin typeface="Century Gothic" panose="020B0502020202020204"/>
              </a:rPr>
              <a:t>внимание к сильным сторонам и достижениям каждого ребёнка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ru-RU" sz="2400" spc="0" dirty="0">
                <a:solidFill>
                  <a:srgbClr val="0070C0"/>
                </a:solidFill>
                <a:latin typeface="Century Gothic" panose="020B0502020202020204"/>
              </a:rPr>
              <a:t>создание культуросообразной (соответствующей культуре, возрасту, интересам и потребностям) предметно-пространственной среды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ru-RU" sz="2400" spc="0" dirty="0">
                <a:solidFill>
                  <a:srgbClr val="0070C0"/>
                </a:solidFill>
                <a:latin typeface="Century Gothic" panose="020B0502020202020204"/>
              </a:rPr>
              <a:t>предоставление права выбора (содержания, материалов, способов, партнерств, места деятельности)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ru-RU" sz="2400" spc="0" dirty="0">
                <a:solidFill>
                  <a:srgbClr val="0070C0"/>
                </a:solidFill>
                <a:latin typeface="Century Gothic" panose="020B0502020202020204"/>
              </a:rPr>
              <a:t>развитие навыков рефлексии (выбор – действия - следствия)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ru-RU" sz="2400" spc="0" dirty="0">
                <a:solidFill>
                  <a:srgbClr val="0070C0"/>
                </a:solidFill>
                <a:latin typeface="Century Gothic" panose="020B0502020202020204"/>
              </a:rPr>
              <a:t>обеспечение психолого-педагогической поддержки</a:t>
            </a:r>
          </a:p>
          <a:p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16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Раздел 2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СОЦИАЛИЗАЦИЯ</a:t>
            </a:r>
          </a:p>
          <a:p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ИНДИВИДУАЛИЗАЦИЯ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4" b="79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1238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522" y="4433402"/>
            <a:ext cx="4572207" cy="1422649"/>
          </a:xfrm>
        </p:spPr>
        <p:txBody>
          <a:bodyPr/>
          <a:lstStyle/>
          <a:p>
            <a:r>
              <a:rPr lang="ru-RU" sz="4500" b="1" spc="0" dirty="0">
                <a:solidFill>
                  <a:srgbClr val="265EBA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Образование</a:t>
            </a:r>
            <a:endParaRPr lang="ru-RU" dirty="0">
              <a:solidFill>
                <a:srgbClr val="265EBA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894730" y="4433402"/>
            <a:ext cx="6834426" cy="1796698"/>
          </a:xfrm>
        </p:spPr>
        <p:txBody>
          <a:bodyPr>
            <a:normAutofit fontScale="70000" lnSpcReduction="20000"/>
          </a:bodyPr>
          <a:lstStyle/>
          <a:p>
            <a:pPr marL="36576" lvl="0" algn="just">
              <a:lnSpc>
                <a:spcPct val="100000"/>
              </a:lnSpc>
              <a:spcBef>
                <a:spcPts val="0"/>
              </a:spcBef>
              <a:buClr>
                <a:srgbClr val="F07F09"/>
              </a:buClr>
              <a:buSzPct val="80000"/>
            </a:pPr>
            <a:r>
              <a:rPr lang="ru-RU" sz="2800" b="1" spc="0" dirty="0">
                <a:solidFill>
                  <a:srgbClr val="265EBA"/>
                </a:solidFill>
                <a:latin typeface="Verdana"/>
              </a:rPr>
              <a:t>- Воспитание и обучение в интересах человека, </a:t>
            </a:r>
            <a:r>
              <a:rPr lang="ru-RU" sz="2800" b="1" u="sng" spc="0" dirty="0">
                <a:solidFill>
                  <a:srgbClr val="FF0000"/>
                </a:solidFill>
                <a:latin typeface="Verdana"/>
              </a:rPr>
              <a:t>семьи, </a:t>
            </a:r>
            <a:r>
              <a:rPr lang="ru-RU" sz="2800" b="1" spc="0" dirty="0">
                <a:solidFill>
                  <a:srgbClr val="265EBA"/>
                </a:solidFill>
                <a:latin typeface="Verdana"/>
              </a:rPr>
              <a:t>общества и государства,…</a:t>
            </a:r>
          </a:p>
          <a:p>
            <a:pPr marL="36576" lvl="0">
              <a:lnSpc>
                <a:spcPct val="100000"/>
              </a:lnSpc>
              <a:spcBef>
                <a:spcPts val="0"/>
              </a:spcBef>
              <a:buClr>
                <a:srgbClr val="F07F09"/>
              </a:buClr>
              <a:buSzPct val="80000"/>
            </a:pPr>
            <a:endParaRPr lang="ru-RU" sz="2800" b="1" spc="0" dirty="0">
              <a:solidFill>
                <a:srgbClr val="0000FF"/>
              </a:solidFill>
              <a:latin typeface="Verdana"/>
            </a:endParaRPr>
          </a:p>
          <a:p>
            <a:pPr marL="36576" lvl="0" algn="just">
              <a:lnSpc>
                <a:spcPct val="100000"/>
              </a:lnSpc>
              <a:spcBef>
                <a:spcPts val="0"/>
              </a:spcBef>
              <a:buClr>
                <a:srgbClr val="F07F09"/>
              </a:buClr>
              <a:buSzPct val="80000"/>
            </a:pPr>
            <a:r>
              <a:rPr lang="ru-RU" sz="2800" b="1" spc="0" dirty="0">
                <a:solidFill>
                  <a:srgbClr val="265EBA"/>
                </a:solidFill>
                <a:latin typeface="Verdana"/>
              </a:rPr>
              <a:t>-  В целях удовлетворения его образовательных потребностей и интересов… 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1" b="353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88367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24878" y="3066144"/>
            <a:ext cx="5282151" cy="2500938"/>
          </a:xfr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ru-RU" sz="3200" b="1" spc="0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Федеральный закон содержит 5 ключевых  понятий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>
            <a:off x="6377711" y="616048"/>
            <a:ext cx="5282151" cy="2532245"/>
          </a:xfrm>
        </p:spPr>
        <p:txBody>
          <a:bodyPr/>
          <a:lstStyle/>
          <a:p>
            <a:pPr marL="514350" lvl="0" indent="-514350">
              <a:lnSpc>
                <a:spcPct val="100000"/>
              </a:lnSpc>
              <a:spcBef>
                <a:spcPts val="250"/>
              </a:spcBef>
              <a:buClr>
                <a:srgbClr val="265EBA"/>
              </a:buClr>
              <a:buSzPct val="80000"/>
              <a:buFont typeface="Wingdings 2"/>
              <a:buAutoNum type="arabicPeriod"/>
            </a:pPr>
            <a:r>
              <a:rPr lang="ru-RU" sz="2800" b="1" i="1" dirty="0">
                <a:solidFill>
                  <a:srgbClr val="265EBA"/>
                </a:solidFill>
                <a:latin typeface="Verdana"/>
                <a:cs typeface="Times New Roman" pitchFamily="18" charset="0"/>
              </a:rPr>
              <a:t>Обучение</a:t>
            </a:r>
          </a:p>
          <a:p>
            <a:pPr marL="514350" lvl="0" indent="-514350">
              <a:lnSpc>
                <a:spcPct val="100000"/>
              </a:lnSpc>
              <a:spcBef>
                <a:spcPts val="250"/>
              </a:spcBef>
              <a:buClr>
                <a:srgbClr val="265EBA"/>
              </a:buClr>
              <a:buSzPct val="80000"/>
              <a:buFont typeface="Wingdings 2"/>
              <a:buAutoNum type="arabicPeriod"/>
            </a:pPr>
            <a:r>
              <a:rPr lang="ru-RU" sz="2800" b="1" i="1" dirty="0">
                <a:solidFill>
                  <a:srgbClr val="265EBA"/>
                </a:solidFill>
                <a:latin typeface="Verdana"/>
                <a:cs typeface="Times New Roman" pitchFamily="18" charset="0"/>
              </a:rPr>
              <a:t>Развитие</a:t>
            </a:r>
          </a:p>
          <a:p>
            <a:pPr marL="514350" lvl="0" indent="-514350">
              <a:lnSpc>
                <a:spcPct val="100000"/>
              </a:lnSpc>
              <a:spcBef>
                <a:spcPts val="250"/>
              </a:spcBef>
              <a:buClr>
                <a:srgbClr val="265EBA"/>
              </a:buClr>
              <a:buSzPct val="80000"/>
              <a:buFont typeface="Wingdings 2"/>
              <a:buAutoNum type="arabicPeriod"/>
            </a:pPr>
            <a:r>
              <a:rPr lang="ru-RU" sz="2800" b="1" i="1" dirty="0">
                <a:solidFill>
                  <a:srgbClr val="265EBA"/>
                </a:solidFill>
                <a:latin typeface="Verdana"/>
                <a:cs typeface="Times New Roman" pitchFamily="18" charset="0"/>
              </a:rPr>
              <a:t>Социализация</a:t>
            </a:r>
          </a:p>
          <a:p>
            <a:pPr marL="514350" lvl="0" indent="-514350">
              <a:lnSpc>
                <a:spcPct val="100000"/>
              </a:lnSpc>
              <a:spcBef>
                <a:spcPts val="250"/>
              </a:spcBef>
              <a:buClr>
                <a:srgbClr val="265EBA"/>
              </a:buClr>
              <a:buSzPct val="80000"/>
              <a:buFont typeface="Wingdings 2"/>
              <a:buAutoNum type="arabicPeriod"/>
            </a:pPr>
            <a:r>
              <a:rPr lang="ru-RU" sz="2800" b="1" i="1" dirty="0">
                <a:solidFill>
                  <a:srgbClr val="265EBA"/>
                </a:solidFill>
                <a:latin typeface="Verdana"/>
                <a:cs typeface="Times New Roman" pitchFamily="18" charset="0"/>
              </a:rPr>
              <a:t>Индивидуализация</a:t>
            </a:r>
          </a:p>
          <a:p>
            <a:pPr marL="514350" lvl="0" indent="-514350">
              <a:lnSpc>
                <a:spcPct val="100000"/>
              </a:lnSpc>
              <a:spcBef>
                <a:spcPts val="250"/>
              </a:spcBef>
              <a:buClr>
                <a:srgbClr val="265EBA"/>
              </a:buClr>
              <a:buSzPct val="80000"/>
              <a:buFont typeface="Wingdings 2"/>
              <a:buAutoNum type="arabicPeriod"/>
            </a:pPr>
            <a:r>
              <a:rPr lang="ru-RU" sz="2800" b="1" i="1" dirty="0">
                <a:solidFill>
                  <a:srgbClr val="265EBA"/>
                </a:solidFill>
                <a:latin typeface="Verdana"/>
                <a:cs typeface="Times New Roman" pitchFamily="18" charset="0"/>
              </a:rPr>
              <a:t>Личность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07029" y="0"/>
            <a:ext cx="6338047" cy="1000132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265EBA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3" b="28153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9" b="191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74318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1" y="4512269"/>
            <a:ext cx="3012440" cy="62119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265EBA"/>
                </a:solidFill>
              </a:rPr>
              <a:t>ВОСПИТАНИЕ</a:t>
            </a:r>
            <a:endParaRPr lang="ru-RU" sz="2800" b="1" dirty="0">
              <a:solidFill>
                <a:srgbClr val="265EBA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41320" y="4030133"/>
            <a:ext cx="9250680" cy="2827867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rgbClr val="265E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1800" b="1" dirty="0">
                <a:solidFill>
                  <a:srgbClr val="265E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деятельность, направленная на развитие личности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265E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самоопределения и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социализации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265E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 на основе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</a:t>
            </a:r>
            <a:r>
              <a:rPr lang="ru-RU" sz="1600" b="1" dirty="0">
                <a:solidFill>
                  <a:srgbClr val="265E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формирование у обучающихся </a:t>
            </a:r>
            <a:r>
              <a:rPr lang="ru-RU" sz="1600" b="1" u="sng" dirty="0">
                <a:solidFill>
                  <a:srgbClr val="265E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чувства патриотизма, гражданственности, уважения </a:t>
            </a:r>
            <a:r>
              <a:rPr lang="ru-RU" sz="1600" b="1" dirty="0">
                <a:solidFill>
                  <a:srgbClr val="265E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памяти защитников Отечества и подвигам Героев Отечества, закону и правопорядку, человеку труда и старшему поколению, </a:t>
            </a:r>
            <a:r>
              <a:rPr lang="ru-RU" sz="1600" b="1" u="sng" dirty="0">
                <a:solidFill>
                  <a:srgbClr val="265E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взаимного уважения, бережного отношения к культурному наследию и традициям </a:t>
            </a:r>
            <a:r>
              <a:rPr lang="ru-RU" sz="1600" b="1" u="sng" dirty="0" smtClean="0">
                <a:solidFill>
                  <a:srgbClr val="265E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многонационального </a:t>
            </a:r>
            <a:r>
              <a:rPr lang="ru-RU" sz="1600" b="1" u="sng" dirty="0">
                <a:solidFill>
                  <a:srgbClr val="265E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народа </a:t>
            </a:r>
            <a:r>
              <a:rPr lang="ru-RU" sz="1600" b="1" dirty="0">
                <a:solidFill>
                  <a:srgbClr val="265E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 </a:t>
            </a:r>
            <a:r>
              <a:rPr lang="ru-RU" sz="1600" b="1" u="sng" dirty="0">
                <a:solidFill>
                  <a:srgbClr val="265E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природе и окружающей </a:t>
            </a:r>
            <a:r>
              <a:rPr lang="ru-RU" sz="1600" b="1" u="sng" dirty="0" smtClean="0">
                <a:solidFill>
                  <a:srgbClr val="265E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среде</a:t>
            </a:r>
            <a:r>
              <a:rPr lang="ru-RU" sz="1600" b="1" dirty="0" smtClean="0">
                <a:solidFill>
                  <a:srgbClr val="265E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rgbClr val="265EB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3" b="23993"/>
          <a:stretch>
            <a:fillRect/>
          </a:stretch>
        </p:blipFill>
        <p:spPr>
          <a:xfrm rot="10800000">
            <a:off x="1" y="498763"/>
            <a:ext cx="12192000" cy="3531369"/>
          </a:xfrm>
        </p:spPr>
      </p:pic>
      <p:sp>
        <p:nvSpPr>
          <p:cNvPr id="3" name="Прямоугольник 2"/>
          <p:cNvSpPr/>
          <p:nvPr/>
        </p:nvSpPr>
        <p:spPr>
          <a:xfrm>
            <a:off x="50802" y="5657179"/>
            <a:ext cx="2484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200" dirty="0">
                <a:solidFill>
                  <a:srgbClr val="265E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ФЗ № 273, «п.2. </a:t>
            </a:r>
            <a:endParaRPr lang="ru-RU" sz="2000" dirty="0">
              <a:solidFill>
                <a:srgbClr val="265E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069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" y="4512269"/>
            <a:ext cx="4201162" cy="553507"/>
          </a:xfrm>
        </p:spPr>
        <p:txBody>
          <a:bodyPr/>
          <a:lstStyle/>
          <a:p>
            <a:r>
              <a:rPr lang="ru-RU" sz="3200" b="1" dirty="0" smtClean="0">
                <a:solidFill>
                  <a:srgbClr val="265EBA"/>
                </a:solidFill>
              </a:rPr>
              <a:t>СОЦИАЛИЗАЦИЯ</a:t>
            </a:r>
            <a:endParaRPr lang="ru-RU" sz="3200" b="1" dirty="0">
              <a:solidFill>
                <a:srgbClr val="265EBA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251962" y="4030133"/>
            <a:ext cx="8002905" cy="2827867"/>
          </a:xfrm>
        </p:spPr>
        <p:txBody>
          <a:bodyPr>
            <a:noAutofit/>
          </a:bodyPr>
          <a:lstStyle/>
          <a:p>
            <a:pPr marL="265176" lvl="0" indent="-265176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3200" b="1" spc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spc="0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Социализация </a:t>
            </a:r>
            <a:r>
              <a:rPr lang="ru-RU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b="1" spc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spc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практического </a:t>
            </a:r>
            <a:r>
              <a:rPr lang="ru-RU" b="1" spc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усвоения</a:t>
            </a:r>
            <a:r>
              <a:rPr lang="ru-RU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 человеком социальных </a:t>
            </a:r>
            <a:r>
              <a:rPr lang="ru-RU" b="1" spc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ценностей</a:t>
            </a:r>
            <a:r>
              <a:rPr lang="ru-RU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, норм, моделей поведения, принятых в обществе, и формирования индивидуальности.</a:t>
            </a:r>
          </a:p>
          <a:p>
            <a:pPr marL="265176" lvl="0" indent="-265176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3200" b="1" spc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spc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Социализация </a:t>
            </a:r>
            <a:r>
              <a:rPr lang="ru-RU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является и стихийным, и направленным процессом, так как это вхождение в общество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rgbClr val="265EB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3" b="23993"/>
          <a:stretch>
            <a:fillRect/>
          </a:stretch>
        </p:blipFill>
        <p:spPr>
          <a:xfrm rot="10800000">
            <a:off x="1" y="498763"/>
            <a:ext cx="12192000" cy="3531369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800" y="5131627"/>
            <a:ext cx="4201162" cy="15800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400" baseline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 чем основное отличие индивидуализации от социализации?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194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424878" y="3206626"/>
            <a:ext cx="4658752" cy="3200400"/>
          </a:xfrm>
        </p:spPr>
        <p:txBody>
          <a:bodyPr/>
          <a:lstStyle/>
          <a:p>
            <a:r>
              <a:rPr lang="ru-RU" sz="3200" b="1" spc="0" dirty="0">
                <a:latin typeface="Times New Roman"/>
                <a:ea typeface="Times New Roman"/>
              </a:rPr>
              <a:t>Дошкольный возраст, как никакой другой насыщен очень важными достижениями в социализации детей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6000749" y="371475"/>
            <a:ext cx="5915025" cy="5670303"/>
          </a:xfrm>
        </p:spPr>
        <p:txBody>
          <a:bodyPr/>
          <a:lstStyle/>
          <a:p>
            <a:pPr marL="265176" lvl="0" indent="-265176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3700" b="1" i="1" dirty="0" smtClean="0">
                <a:solidFill>
                  <a:srgbClr val="2130B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Дошкольный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3200" b="1" dirty="0">
                <a:solidFill>
                  <a:srgbClr val="2130B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ru-RU" sz="3200" b="1" dirty="0">
                <a:solidFill>
                  <a:srgbClr val="2130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фактического</a:t>
            </a:r>
            <a:r>
              <a:rPr lang="ru-RU" sz="3200" b="1" dirty="0">
                <a:solidFill>
                  <a:srgbClr val="2130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складывания личности и личностных механизмов поведения</a:t>
            </a:r>
            <a:r>
              <a:rPr lang="ru-RU" sz="3200" b="1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, когда мотивы и желания ребёнка начинают образовывать систему (иерархию), в которой выделяются более и менее значимые из них. </a:t>
            </a:r>
          </a:p>
          <a:p>
            <a:pPr marL="265176" lvl="0" indent="-265176" algn="r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Эльконин</a:t>
            </a: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7" b="177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95565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00025"/>
            <a:ext cx="10029825" cy="6657975"/>
          </a:xfrm>
        </p:spPr>
        <p:txBody>
          <a:bodyPr>
            <a:normAutofit fontScale="77500" lnSpcReduction="20000"/>
          </a:bodyPr>
          <a:lstStyle/>
          <a:p>
            <a:pPr marL="265176" lvl="0" indent="-265176" algn="just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4200" b="1" spc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200" b="1" spc="0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2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отличие от изменений во взрослом сообществе, на всем протяжении детства идет процесс структурирования качеств и свойств, составляющих взрослость (не физиологическую, а социальную, психологическую взрослость).</a:t>
            </a:r>
          </a:p>
          <a:p>
            <a:pPr marL="265176" lvl="0" indent="-265176" algn="just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42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   Формируются отношения и связи, которые уже имеются во взрослом мире и освоив которые растущий человек становится взрослым</a:t>
            </a:r>
            <a:r>
              <a:rPr lang="ru-RU" sz="4200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5176" lvl="0" indent="-265176" algn="just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4200" spc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200" b="1" spc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Данный процесс становления человека как личности реально включает два компонента:</a:t>
            </a:r>
          </a:p>
          <a:p>
            <a:pPr marL="371475" lvl="0" algn="just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4200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4200" b="1" i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развитие, осуществляющееся при изменении физиологических, психологических состояний, и</a:t>
            </a:r>
          </a:p>
          <a:p>
            <a:pPr marL="371475" lvl="0" algn="just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4200" b="1" i="1" spc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развитие, проявляющееся в освоении социального пространства (ребенок осваивает социальные позиции в процессе своего взросления).</a:t>
            </a:r>
          </a:p>
        </p:txBody>
      </p:sp>
    </p:spTree>
    <p:extLst>
      <p:ext uri="{BB962C8B-B14F-4D97-AF65-F5344CB8AC3E}">
        <p14:creationId xmlns:p14="http://schemas.microsoft.com/office/powerpoint/2010/main" val="37209410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65EBA"/>
                </a:solidFill>
              </a:rPr>
              <a:t>Раздел 1</a:t>
            </a:r>
            <a:endParaRPr lang="ru-RU" dirty="0">
              <a:solidFill>
                <a:srgbClr val="265EBA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265EBA"/>
                </a:solidFill>
              </a:rPr>
              <a:t>ИНДИВИДУАЛИЗАЦИЯ</a:t>
            </a:r>
          </a:p>
          <a:p>
            <a:pPr lvl="0"/>
            <a:r>
              <a:rPr lang="ru-RU" sz="3200" b="1" cap="all" dirty="0" smtClean="0">
                <a:solidFill>
                  <a:srgbClr val="265EBA"/>
                </a:solidFill>
              </a:rPr>
              <a:t>образования</a:t>
            </a:r>
          </a:p>
          <a:p>
            <a:endParaRPr lang="ru-RU" sz="3200" b="1" dirty="0">
              <a:solidFill>
                <a:srgbClr val="265EBA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r="263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6847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-428652"/>
            <a:ext cx="8229600" cy="1846290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928670"/>
            <a:ext cx="8229600" cy="5429288"/>
          </a:xfrm>
        </p:spPr>
        <p:txBody>
          <a:bodyPr/>
          <a:lstStyle/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Школа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</a:p>
          <a:p>
            <a:pPr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Детский сад 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095868" y="3214686"/>
            <a:ext cx="200026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</a:p>
        </p:txBody>
      </p:sp>
      <p:sp>
        <p:nvSpPr>
          <p:cNvPr id="7" name="Овал 6"/>
          <p:cNvSpPr/>
          <p:nvPr/>
        </p:nvSpPr>
        <p:spPr>
          <a:xfrm>
            <a:off x="4381488" y="2714620"/>
            <a:ext cx="3571900" cy="24288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Чужие (песочница)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взаимодействие с социальным взрослым</a:t>
            </a:r>
          </a:p>
        </p:txBody>
      </p:sp>
      <p:sp>
        <p:nvSpPr>
          <p:cNvPr id="8" name="Овал 7"/>
          <p:cNvSpPr/>
          <p:nvPr/>
        </p:nvSpPr>
        <p:spPr>
          <a:xfrm>
            <a:off x="3095604" y="1785926"/>
            <a:ext cx="5929354" cy="43577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952728" y="857232"/>
            <a:ext cx="6357982" cy="6000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1158" y="1857364"/>
            <a:ext cx="3286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 среди других                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отношения, взаимоотношения, 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общение, 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нормы поведения и т.д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96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323850" y="870746"/>
            <a:ext cx="9477375" cy="575945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265EBA"/>
                </a:solidFill>
              </a:rPr>
              <a:t>В процессе воздействий и взаимодействий человек изменяется</a:t>
            </a:r>
            <a:r>
              <a:rPr lang="ru-RU" dirty="0" smtClean="0">
                <a:solidFill>
                  <a:srgbClr val="265EBA"/>
                </a:solidFill>
              </a:rPr>
              <a:t>:  </a:t>
            </a:r>
          </a:p>
          <a:p>
            <a:pPr lvl="4"/>
            <a:r>
              <a:rPr lang="ru-RU" sz="3000" dirty="0">
                <a:solidFill>
                  <a:srgbClr val="265EBA"/>
                </a:solidFill>
              </a:rPr>
              <a:t>растет (рост), </a:t>
            </a:r>
          </a:p>
          <a:p>
            <a:pPr lvl="4"/>
            <a:r>
              <a:rPr lang="ru-RU" sz="3000" dirty="0">
                <a:solidFill>
                  <a:srgbClr val="265EBA"/>
                </a:solidFill>
              </a:rPr>
              <a:t>формируется</a:t>
            </a:r>
          </a:p>
          <a:p>
            <a:pPr lvl="4"/>
            <a:r>
              <a:rPr lang="ru-RU" sz="3000" dirty="0">
                <a:solidFill>
                  <a:srgbClr val="265EBA"/>
                </a:solidFill>
              </a:rPr>
              <a:t>развивается</a:t>
            </a:r>
          </a:p>
          <a:p>
            <a:pPr lvl="4"/>
            <a:r>
              <a:rPr lang="ru-RU" sz="3000" dirty="0">
                <a:solidFill>
                  <a:srgbClr val="265EBA"/>
                </a:solidFill>
              </a:rPr>
              <a:t>совершенствуется</a:t>
            </a:r>
          </a:p>
          <a:p>
            <a:pPr lvl="4"/>
            <a:r>
              <a:rPr lang="ru-RU" sz="3000" dirty="0">
                <a:solidFill>
                  <a:srgbClr val="265EBA"/>
                </a:solidFill>
              </a:rPr>
              <a:t>обогащается</a:t>
            </a:r>
          </a:p>
          <a:p>
            <a:r>
              <a:rPr lang="ru-RU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 			</a:t>
            </a:r>
          </a:p>
        </p:txBody>
      </p:sp>
      <p:sp>
        <p:nvSpPr>
          <p:cNvPr id="4" name="Овал 3"/>
          <p:cNvSpPr/>
          <p:nvPr/>
        </p:nvSpPr>
        <p:spPr>
          <a:xfrm>
            <a:off x="1952625" y="142876"/>
            <a:ext cx="6929438" cy="27860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65E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265EBA"/>
                </a:solidFill>
              </a:rPr>
              <a:t>РЕБЕНОК </a:t>
            </a:r>
            <a:r>
              <a:rPr lang="ru-RU" sz="4000" b="1" dirty="0">
                <a:solidFill>
                  <a:srgbClr val="265EBA"/>
                </a:solidFill>
              </a:rPr>
              <a:t>-</a:t>
            </a:r>
            <a:r>
              <a:rPr lang="ru-RU" sz="3200" b="1" dirty="0">
                <a:solidFill>
                  <a:srgbClr val="265EBA"/>
                </a:solidFill>
              </a:rPr>
              <a:t> МИР</a:t>
            </a:r>
          </a:p>
        </p:txBody>
      </p:sp>
      <p:sp>
        <p:nvSpPr>
          <p:cNvPr id="5" name="Овал 4"/>
          <p:cNvSpPr/>
          <p:nvPr/>
        </p:nvSpPr>
        <p:spPr>
          <a:xfrm>
            <a:off x="5310188" y="214313"/>
            <a:ext cx="1714500" cy="107156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265EBA"/>
                </a:solidFill>
              </a:rPr>
              <a:t>люди</a:t>
            </a:r>
          </a:p>
        </p:txBody>
      </p:sp>
      <p:sp>
        <p:nvSpPr>
          <p:cNvPr id="6" name="Овал 5"/>
          <p:cNvSpPr/>
          <p:nvPr/>
        </p:nvSpPr>
        <p:spPr>
          <a:xfrm>
            <a:off x="6927852" y="914404"/>
            <a:ext cx="1785937" cy="107156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265EBA"/>
                </a:solidFill>
              </a:rPr>
              <a:t>культура</a:t>
            </a:r>
          </a:p>
        </p:txBody>
      </p:sp>
      <p:sp>
        <p:nvSpPr>
          <p:cNvPr id="7" name="Овал 6"/>
          <p:cNvSpPr/>
          <p:nvPr/>
        </p:nvSpPr>
        <p:spPr>
          <a:xfrm>
            <a:off x="5441157" y="1829599"/>
            <a:ext cx="1785938" cy="100012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265EBA"/>
                </a:solidFill>
              </a:rPr>
              <a:t>природа</a:t>
            </a: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5089525" y="3585371"/>
            <a:ext cx="655638" cy="2000250"/>
          </a:xfrm>
          <a:prstGeom prst="rightBrace">
            <a:avLst/>
          </a:prstGeom>
          <a:ln w="57150">
            <a:solidFill>
              <a:srgbClr val="265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0126" y="3629031"/>
            <a:ext cx="2000250" cy="21288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265E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265EBA"/>
                </a:solidFill>
              </a:rPr>
              <a:t>Какие изменения происходят у ребенка?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80376" y="2788232"/>
            <a:ext cx="406241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6ECFF">
                  <a:lumMod val="25000"/>
                </a:srgbClr>
              </a:buClr>
              <a:buSzPct val="70000"/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/>
              </a:rPr>
              <a:t>Познавательное </a:t>
            </a:r>
          </a:p>
          <a:p>
            <a:pPr marL="273050" lvl="0" indent="-2730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6ECFF">
                  <a:lumMod val="25000"/>
                </a:srgbClr>
              </a:buClr>
              <a:buSzPct val="70000"/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/>
              </a:rPr>
              <a:t>Психофизиологическое</a:t>
            </a:r>
          </a:p>
          <a:p>
            <a:pPr marL="273050" lvl="0" indent="-2730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6ECFF">
                  <a:lumMod val="25000"/>
                </a:srgbClr>
              </a:buClr>
              <a:buSzPct val="70000"/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/>
              </a:rPr>
              <a:t>Эмоционально-чувственное</a:t>
            </a:r>
          </a:p>
          <a:p>
            <a:pPr marL="273050" lvl="0" indent="-2730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6ECFF">
                  <a:lumMod val="25000"/>
                </a:srgbClr>
              </a:buClr>
              <a:buSzPct val="70000"/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/>
              </a:rPr>
              <a:t>Волевое</a:t>
            </a:r>
          </a:p>
          <a:p>
            <a:pPr marL="273050" lvl="0" indent="-2730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6ECFF">
                  <a:lumMod val="25000"/>
                </a:srgbClr>
              </a:buClr>
              <a:buSzPct val="70000"/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/>
              </a:rPr>
              <a:t>Социальное</a:t>
            </a:r>
          </a:p>
          <a:p>
            <a:pPr marL="273050" lvl="0" indent="-2730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6ECFF">
                  <a:lumMod val="25000"/>
                </a:srgbClr>
              </a:buClr>
              <a:buSzPct val="70000"/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/>
              </a:rPr>
              <a:t>Личностное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75738" y="656654"/>
            <a:ext cx="27416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small" spc="0" normalizeH="0" baseline="0" noProof="0" dirty="0" smtClean="0">
                <a:ln>
                  <a:noFill/>
                </a:ln>
                <a:solidFill>
                  <a:srgbClr val="265EBA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Какие изменения происходят у ребенка</a:t>
            </a:r>
            <a:r>
              <a:rPr kumimoji="0" lang="ru-RU" sz="2800" b="1" i="0" u="none" strike="noStrike" kern="0" cap="small" spc="0" normalizeH="0" baseline="0" noProof="0" dirty="0" smtClean="0">
                <a:ln>
                  <a:noFill/>
                </a:ln>
                <a:solidFill>
                  <a:srgbClr val="265EB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?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265EBA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309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Механизм социализации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 </a:t>
            </a:r>
            <a:r>
              <a:rPr lang="ru-RU" b="1" i="1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Ценности, нормы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</a:t>
            </a:r>
          </a:p>
          <a:p>
            <a:pPr>
              <a:buNone/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>
              <a:buNone/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b="1" i="1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Способ                     </a:t>
            </a:r>
            <a:r>
              <a:rPr lang="ru-RU" sz="5400" b="1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+      </a:t>
            </a:r>
            <a:r>
              <a:rPr lang="ru-RU" sz="3500" b="1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</a:p>
          <a:p>
            <a:pPr>
              <a:buNone/>
            </a:pPr>
            <a:r>
              <a:rPr lang="ru-RU" b="1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            деятельности                        практики</a:t>
            </a:r>
            <a:endParaRPr lang="ru-RU" b="1" dirty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09918" y="2285992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309918" y="2928934"/>
            <a:ext cx="714380" cy="14287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381488" y="3357562"/>
            <a:ext cx="157163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6596066" y="2357430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667636" y="2285992"/>
            <a:ext cx="78581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596066" y="3081334"/>
            <a:ext cx="642942" cy="1347798"/>
          </a:xfrm>
          <a:prstGeom prst="triangle">
            <a:avLst>
              <a:gd name="adj" fmla="val 47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7739074" y="2928934"/>
            <a:ext cx="714380" cy="1500198"/>
          </a:xfrm>
          <a:prstGeom prst="triangle">
            <a:avLst>
              <a:gd name="adj" fmla="val 43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7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600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2 ключевые цели на протяжении всей жизни </a:t>
            </a:r>
            <a:r>
              <a:rPr lang="ru-RU" sz="3600" spc="0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3600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решает     на протяжении своей </a:t>
            </a:r>
            <a:r>
              <a:rPr lang="ru-RU" sz="4000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жизни:</a:t>
            </a:r>
            <a:endParaRPr lang="ru-RU" dirty="0">
              <a:solidFill>
                <a:srgbClr val="265EBA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5564928" y="1685925"/>
            <a:ext cx="6179397" cy="4059780"/>
          </a:xfrm>
        </p:spPr>
        <p:txBody>
          <a:bodyPr/>
          <a:lstStyle/>
          <a:p>
            <a:pPr marL="171450" lvl="0">
              <a:lnSpc>
                <a:spcPct val="100000"/>
              </a:lnSpc>
              <a:spcBef>
                <a:spcPct val="20000"/>
              </a:spcBef>
            </a:pPr>
            <a:r>
              <a:rPr lang="ru-RU" b="1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1 – Адаптироваться (приспособиться</a:t>
            </a:r>
            <a:r>
              <a:rPr lang="ru-RU" b="1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, принять, выполнить в действии то, что принято в окружающем мире</a:t>
            </a:r>
            <a:r>
              <a:rPr lang="ru-RU" b="1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lvl="0">
              <a:lnSpc>
                <a:spcPct val="100000"/>
              </a:lnSpc>
              <a:spcBef>
                <a:spcPct val="20000"/>
              </a:spcBef>
            </a:pPr>
            <a:endParaRPr lang="ru-RU" b="1" dirty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>
              <a:lnSpc>
                <a:spcPct val="100000"/>
              </a:lnSpc>
              <a:spcBef>
                <a:spcPct val="20000"/>
              </a:spcBef>
            </a:pPr>
            <a:r>
              <a:rPr lang="ru-RU" b="1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ru-RU" b="1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Самореализация (линия индивидуализации в ФГОС)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4675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93227" y="330917"/>
            <a:ext cx="5779524" cy="840658"/>
          </a:xfrm>
        </p:spPr>
        <p:txBody>
          <a:bodyPr/>
          <a:lstStyle/>
          <a:p>
            <a:r>
              <a:rPr lang="ru-RU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Адаптация</a:t>
            </a:r>
            <a:endParaRPr lang="ru-RU" dirty="0">
              <a:solidFill>
                <a:srgbClr val="265EBA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793227" y="1576079"/>
            <a:ext cx="6783932" cy="4397017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Викарное научение – подражание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ru-RU" sz="3200" b="1" spc="0" dirty="0" smtClean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spc="0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Формирование эталонов (</a:t>
            </a:r>
            <a:r>
              <a:rPr lang="ru-RU" sz="32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ролевых образцов)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ru-RU" sz="3200" b="1" spc="0" dirty="0" smtClean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spc="0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Идентификация</a:t>
            </a:r>
            <a:endParaRPr lang="ru-RU" sz="3200" b="1" spc="0" dirty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ru-RU" sz="3200" b="1" spc="0" dirty="0" smtClean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spc="0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Самоидентификация</a:t>
            </a:r>
            <a:endParaRPr lang="ru-RU" sz="3200" b="1" spc="0" dirty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859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93227" y="359492"/>
            <a:ext cx="5779524" cy="840658"/>
          </a:xfrm>
        </p:spPr>
        <p:txBody>
          <a:bodyPr/>
          <a:lstStyle/>
          <a:p>
            <a:r>
              <a:rPr lang="ru-RU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Самореализация</a:t>
            </a:r>
            <a:endParaRPr lang="ru-RU" dirty="0">
              <a:solidFill>
                <a:srgbClr val="265EBA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486275" y="1576079"/>
            <a:ext cx="7090884" cy="4910446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6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Самопознание ------ познаю себя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6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Самооценка ------ а какой я?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6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Самоопределение </a:t>
            </a:r>
            <a:r>
              <a:rPr lang="ru-RU" sz="3600" b="1" spc="0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--- </a:t>
            </a:r>
            <a:r>
              <a:rPr lang="ru-RU" sz="36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а что хочу Я?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6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Самореализация -----сам делает.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6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Самоконтроль ---- самооценка----самоопределение-</a:t>
            </a:r>
            <a:r>
              <a:rPr lang="ru-RU" sz="3600" b="1" spc="0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----сам </a:t>
            </a:r>
            <a:r>
              <a:rPr lang="ru-RU" sz="36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себя учится менять ------ процесс</a:t>
            </a:r>
          </a:p>
          <a:p>
            <a:endParaRPr lang="ru-RU" dirty="0">
              <a:solidFill>
                <a:srgbClr val="265EBA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194" y="359492"/>
            <a:ext cx="2751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65E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ХОЧУ -----------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265EBA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194" y="1052859"/>
            <a:ext cx="2795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65E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МОГУ -----------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265EBA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011" y="5717757"/>
            <a:ext cx="2763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БУДУ делать!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3707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93227" y="330917"/>
            <a:ext cx="5779524" cy="840658"/>
          </a:xfrm>
        </p:spPr>
        <p:txBody>
          <a:bodyPr/>
          <a:lstStyle/>
          <a:p>
            <a:r>
              <a:rPr lang="ru-RU" sz="3600" b="1" kern="0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Самоопределение</a:t>
            </a:r>
            <a:endParaRPr lang="ru-RU" dirty="0">
              <a:solidFill>
                <a:srgbClr val="265EBA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793227" y="1576079"/>
            <a:ext cx="6783932" cy="4881871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600" b="1" kern="0" spc="0" dirty="0">
                <a:solidFill>
                  <a:srgbClr val="265EB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потребность в социальном признании. </a:t>
            </a:r>
            <a:endParaRPr lang="ru-RU" sz="3600" b="1" kern="0" spc="0" dirty="0" smtClean="0">
              <a:solidFill>
                <a:srgbClr val="265EBA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indent="457200" algn="just">
              <a:lnSpc>
                <a:spcPct val="100000"/>
              </a:lnSpc>
              <a:spcBef>
                <a:spcPct val="20000"/>
              </a:spcBef>
            </a:pPr>
            <a:endParaRPr lang="ru-RU" sz="3600" b="1" i="1" kern="0" spc="0" dirty="0" smtClean="0">
              <a:solidFill>
                <a:srgbClr val="265EBA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indent="457200" algn="just">
              <a:lnSpc>
                <a:spcPct val="100000"/>
              </a:lnSpc>
              <a:spcBef>
                <a:spcPct val="20000"/>
              </a:spcBef>
            </a:pPr>
            <a:r>
              <a:rPr lang="ru-RU" sz="3600" b="1" i="1" kern="0" spc="0" dirty="0" smtClean="0">
                <a:solidFill>
                  <a:srgbClr val="265EB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Ребёнку </a:t>
            </a:r>
            <a:r>
              <a:rPr lang="ru-RU" sz="3600" b="1" i="1" kern="0" spc="0" dirty="0">
                <a:solidFill>
                  <a:srgbClr val="265EB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очень важно получить эмоцию от взрослых, внимание.</a:t>
            </a:r>
            <a:br>
              <a:rPr lang="ru-RU" sz="3600" b="1" i="1" kern="0" spc="0" dirty="0">
                <a:solidFill>
                  <a:srgbClr val="265EBA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3600" b="1" i="1" kern="0" spc="0" dirty="0">
              <a:solidFill>
                <a:srgbClr val="265EBA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>
              <a:lnSpc>
                <a:spcPct val="100000"/>
              </a:lnSpc>
              <a:spcBef>
                <a:spcPct val="20000"/>
              </a:spcBef>
            </a:pPr>
            <a:r>
              <a:rPr lang="ru-RU" sz="3600" b="1" kern="0" spc="0" dirty="0" smtClean="0">
                <a:solidFill>
                  <a:srgbClr val="265EB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Если </a:t>
            </a:r>
            <a:r>
              <a:rPr lang="ru-RU" sz="3600" b="1" kern="0" spc="0" dirty="0">
                <a:solidFill>
                  <a:srgbClr val="265EB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ребёнок не привык получать эмоции за что-то хорошее, он получает её за «плохое». Это переходит в </a:t>
            </a:r>
            <a:r>
              <a:rPr lang="ru-RU" sz="3600" b="1" kern="0" spc="0" dirty="0" smtClean="0">
                <a:solidFill>
                  <a:srgbClr val="265EB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личностное</a:t>
            </a:r>
            <a:r>
              <a:rPr lang="ru-RU" sz="3900" b="1" kern="0" spc="0" dirty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900" b="1" kern="0" spc="0" dirty="0">
                <a:solidFill>
                  <a:srgbClr val="265EB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образование.</a:t>
            </a:r>
            <a:endParaRPr lang="ru-RU" dirty="0">
              <a:solidFill>
                <a:srgbClr val="265EBA"/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7966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869858" y="1"/>
            <a:ext cx="5483942" cy="636104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ru-RU" sz="2800" spc="0" dirty="0">
                <a:solidFill>
                  <a:srgbClr val="265EBA"/>
                </a:solidFill>
                <a:latin typeface="Times New Roman"/>
                <a:ea typeface="Times New Roman"/>
              </a:rPr>
              <a:t>Несомненно, результатом социализации человека также является социальная активность - реализуемая готовность к действиям, которая проявляется в сферах социальных отношений человека. </a:t>
            </a:r>
            <a:r>
              <a:rPr lang="ru-RU" sz="2800" b="1" i="1" spc="0" dirty="0">
                <a:solidFill>
                  <a:srgbClr val="265EBA"/>
                </a:solidFill>
                <a:latin typeface="Times New Roman"/>
                <a:ea typeface="Times New Roman"/>
              </a:rPr>
              <a:t>Таким образом, критериями, которые свидетельствуют о социализации человека, являются: </a:t>
            </a:r>
            <a:r>
              <a:rPr lang="ru-RU" sz="2800" b="1" i="1" spc="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социальная адаптированность, социальная автономность и социальная активность.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r="194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90194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4296" y="414745"/>
            <a:ext cx="7755389" cy="3964341"/>
          </a:xfrm>
        </p:spPr>
        <p:txBody>
          <a:bodyPr>
            <a:normAutofit fontScale="62500" lnSpcReduction="20000"/>
          </a:bodyPr>
          <a:lstStyle/>
          <a:p>
            <a:pPr marL="265176" lvl="0" indent="-265176" algn="just">
              <a:lnSpc>
                <a:spcPct val="100000"/>
              </a:lnSpc>
              <a:spcBef>
                <a:spcPts val="250"/>
              </a:spcBef>
              <a:buClr>
                <a:srgbClr val="2130BF"/>
              </a:buClr>
              <a:buSzPct val="80000"/>
              <a:buFont typeface="Wingdings 2"/>
              <a:buChar char=""/>
            </a:pPr>
            <a:r>
              <a:rPr lang="ru-RU" sz="4000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 конкретизируют требования Стандарта к целевым ориентирам в обязательной части и части, формируемой участниками образовательных отношений, с учетом возрастных возможностей и индивидуальных различий (индивидуальных траекторий развития) детей, а также особенностей развития детей с ограниченными возможностями здоровья, в том числе детей-инвалидов (далее - дети с ограниченными возможностями здоровья).</a:t>
            </a:r>
          </a:p>
          <a:p>
            <a:pPr marL="265176" lvl="0" indent="-265176" algn="just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endParaRPr lang="ru-RU" sz="4000" spc="0" dirty="0">
              <a:solidFill>
                <a:srgbClr val="265EBA"/>
              </a:solidFill>
              <a:latin typeface="Verdana"/>
            </a:endParaRPr>
          </a:p>
          <a:p>
            <a:endParaRPr lang="ru-RU" dirty="0">
              <a:solidFill>
                <a:srgbClr val="265EBA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5605"/>
            <a:ext cx="3354296" cy="44723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5" y="3571876"/>
            <a:ext cx="4381499" cy="32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14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60653" y="257175"/>
            <a:ext cx="7093147" cy="1028499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</a:pPr>
            <a:r>
              <a:rPr lang="ru-RU" sz="2800" b="1" cap="all" spc="0" dirty="0" smtClean="0">
                <a:solidFill>
                  <a:srgbClr val="265EBA"/>
                </a:solidFill>
                <a:latin typeface="Times New Roman"/>
                <a:ea typeface="+mn-ea"/>
                <a:cs typeface="+mn-cs"/>
              </a:rPr>
              <a:t>Развивающее </a:t>
            </a:r>
            <a:r>
              <a:rPr lang="ru-RU" sz="2800" b="1" cap="all" spc="0" dirty="0">
                <a:solidFill>
                  <a:srgbClr val="265EBA"/>
                </a:solidFill>
                <a:latin typeface="Times New Roman"/>
                <a:ea typeface="+mn-ea"/>
                <a:cs typeface="+mn-cs"/>
              </a:rPr>
              <a:t>дошкольное образование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10955" y="4137779"/>
            <a:ext cx="6742843" cy="2113515"/>
          </a:xfrm>
        </p:spPr>
        <p:txBody>
          <a:bodyPr>
            <a:normAutofit/>
          </a:bodyPr>
          <a:lstStyle/>
          <a:p>
            <a:pPr lvl="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</a:pPr>
            <a:r>
              <a:rPr lang="ru-RU" b="1" i="1" spc="0" dirty="0">
                <a:solidFill>
                  <a:srgbClr val="265EBA"/>
                </a:solidFill>
                <a:latin typeface="Times New Roman"/>
              </a:rPr>
              <a:t>Откровенная заинтересованность ребенка, его вовлеченность, любознательность и инициативность </a:t>
            </a:r>
            <a:r>
              <a:rPr lang="ru-RU" spc="0" dirty="0">
                <a:solidFill>
                  <a:srgbClr val="265EBA"/>
                </a:solidFill>
                <a:latin typeface="Times New Roman"/>
              </a:rPr>
              <a:t>- вот очевидные показатели, что идет процесс развития, а не просто «натаскивание» на определенные знания.</a:t>
            </a:r>
          </a:p>
          <a:p>
            <a:pPr algn="just"/>
            <a:endParaRPr lang="ru-RU" dirty="0">
              <a:solidFill>
                <a:srgbClr val="265EBA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>
          <a:xfrm>
            <a:off x="4610957" y="1285674"/>
            <a:ext cx="6742841" cy="2852105"/>
          </a:xfrm>
        </p:spPr>
        <p:txBody>
          <a:bodyPr>
            <a:noAutofit/>
          </a:bodyPr>
          <a:lstStyle/>
          <a:p>
            <a:pPr lvl="0" indent="542925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</a:pPr>
            <a:r>
              <a:rPr lang="ru-RU" spc="0" dirty="0">
                <a:solidFill>
                  <a:srgbClr val="265EBA"/>
                </a:solidFill>
                <a:latin typeface="Times New Roman"/>
              </a:rPr>
              <a:t>Развивающее образование учитывает как возрастные, так и индивидуальные особенности, интересы и склонности каждого ребенка и опирается на освоение ребенком культурно-выработанных средств деятель­ности, разные виды которой становятся ведущими в разные возрастные периоды развития ребенка</a:t>
            </a:r>
            <a:r>
              <a:rPr lang="ru-RU" b="1" i="1" spc="0" dirty="0">
                <a:solidFill>
                  <a:srgbClr val="265EBA"/>
                </a:solidFill>
                <a:latin typeface="Times New Roman"/>
              </a:rPr>
              <a:t>.</a:t>
            </a:r>
            <a:r>
              <a:rPr lang="ru-RU" spc="0" dirty="0">
                <a:solidFill>
                  <a:srgbClr val="265EBA"/>
                </a:solidFill>
                <a:latin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539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73" y="323391"/>
            <a:ext cx="5117394" cy="1770880"/>
          </a:xfrm>
        </p:spPr>
        <p:txBody>
          <a:bodyPr/>
          <a:lstStyle/>
          <a:p>
            <a:pPr algn="ctr"/>
            <a:r>
              <a:rPr lang="ru-RU" altLang="ru-RU" sz="2800" b="1" kern="0" spc="0" dirty="0">
                <a:solidFill>
                  <a:srgbClr val="0070C0"/>
                </a:solidFill>
                <a:latin typeface="Arial"/>
                <a:cs typeface="Arial"/>
              </a:rPr>
              <a:t>Смыслы и цели индивидуализации образования детей дошкольного возраста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25373" y="2330245"/>
            <a:ext cx="5323872" cy="3893573"/>
          </a:xfrm>
        </p:spPr>
        <p:txBody>
          <a:bodyPr>
            <a:normAutofit/>
          </a:bodyPr>
          <a:lstStyle/>
          <a:p>
            <a:pPr lvl="0" indent="449263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kern="0" spc="0" dirty="0">
                <a:solidFill>
                  <a:srgbClr val="0070C0"/>
                </a:solidFill>
                <a:latin typeface="Arial"/>
                <a:cs typeface="Arial"/>
              </a:rPr>
              <a:t>Индивидуализация образовательной деятельности как принцип современного дошкольного образования. </a:t>
            </a:r>
          </a:p>
          <a:p>
            <a:pPr lvl="0" indent="449263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000" kern="0" spc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kern="0" spc="0" dirty="0">
                <a:solidFill>
                  <a:srgbClr val="0070C0"/>
                </a:solidFill>
                <a:latin typeface="Arial"/>
                <a:cs typeface="Arial"/>
              </a:rPr>
              <a:t>Индивидуализация образования как показатель качества дошкольного образования. </a:t>
            </a:r>
          </a:p>
          <a:p>
            <a:pPr lvl="0" indent="449263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kern="0" spc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indent="449263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kern="0" spc="0" dirty="0">
                <a:solidFill>
                  <a:srgbClr val="0070C0"/>
                </a:solidFill>
                <a:latin typeface="Arial"/>
                <a:cs typeface="Arial"/>
              </a:rPr>
              <a:t>Индивидуализация образования как условие удовлетворенности образовательными услугами.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82813" y="796413"/>
            <a:ext cx="5909187" cy="5534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kern="0" dirty="0">
                <a:solidFill>
                  <a:srgbClr val="002060"/>
                </a:solidFill>
                <a:latin typeface="Arial"/>
                <a:cs typeface="Arial"/>
              </a:rPr>
              <a:t>Индивидуализация образования: </a:t>
            </a:r>
          </a:p>
          <a:p>
            <a:pPr lvl="0" indent="449263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Arial"/>
              </a:rPr>
              <a:t>как индивидуальная программа развития «в поколенной структуре человечества»;</a:t>
            </a:r>
          </a:p>
          <a:p>
            <a:pPr lvl="0" indent="449263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Arial"/>
              </a:rPr>
              <a:t> как самостоятельная деятельность ребенка при решении разнообразных жизненных ситуаций; </a:t>
            </a:r>
          </a:p>
          <a:p>
            <a:pPr lvl="0" indent="449263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Arial"/>
              </a:rPr>
              <a:t>как процесс обучения и процесс учения (в широком смысле);</a:t>
            </a:r>
          </a:p>
          <a:p>
            <a:pPr lvl="0" indent="449263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Arial"/>
              </a:rPr>
              <a:t>как результат (продукт) жизнедеятельности  и жизнетворчества, как продукт профессиональной деятельности педагогов </a:t>
            </a:r>
            <a:r>
              <a:rPr lang="ru-RU" altLang="ru-RU" sz="2400" kern="0" dirty="0" smtClean="0">
                <a:solidFill>
                  <a:srgbClr val="002060"/>
                </a:solidFill>
                <a:latin typeface="Arial"/>
                <a:cs typeface="Arial"/>
              </a:rPr>
              <a:t>ДОО. </a:t>
            </a:r>
            <a:endParaRPr lang="ru-RU" altLang="ru-RU" sz="2400" kern="0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4865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60653" y="257175"/>
            <a:ext cx="7093147" cy="1028499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</a:pPr>
            <a:r>
              <a:rPr lang="ru-RU" sz="2800" b="1" cap="all" spc="0" dirty="0" smtClean="0">
                <a:solidFill>
                  <a:srgbClr val="265EBA"/>
                </a:solidFill>
                <a:latin typeface="Times New Roman"/>
                <a:ea typeface="+mn-ea"/>
                <a:cs typeface="+mn-cs"/>
              </a:rPr>
              <a:t>Развивающее </a:t>
            </a:r>
            <a:r>
              <a:rPr lang="ru-RU" sz="2800" b="1" cap="all" spc="0" dirty="0">
                <a:solidFill>
                  <a:srgbClr val="265EBA"/>
                </a:solidFill>
                <a:latin typeface="Times New Roman"/>
                <a:ea typeface="+mn-ea"/>
                <a:cs typeface="+mn-cs"/>
              </a:rPr>
              <a:t>дошкольное образование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10955" y="4137779"/>
            <a:ext cx="6742843" cy="2263021"/>
          </a:xfrm>
        </p:spPr>
        <p:txBody>
          <a:bodyPr>
            <a:normAutofit lnSpcReduction="10000"/>
          </a:bodyPr>
          <a:lstStyle/>
          <a:p>
            <a:pPr lvl="0" indent="371475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</a:pPr>
            <a:r>
              <a:rPr lang="ru-RU" spc="0" dirty="0">
                <a:solidFill>
                  <a:srgbClr val="265EBA"/>
                </a:solidFill>
                <a:latin typeface="Times New Roman"/>
              </a:rPr>
              <a:t>Отсутствие </a:t>
            </a:r>
            <a:r>
              <a:rPr lang="ru-RU" b="1" i="1" spc="0" dirty="0">
                <a:solidFill>
                  <a:srgbClr val="265EBA"/>
                </a:solidFill>
                <a:latin typeface="Times New Roman"/>
              </a:rPr>
              <a:t>жесткой предметности</a:t>
            </a:r>
            <a:r>
              <a:rPr lang="ru-RU" spc="0" dirty="0">
                <a:solidFill>
                  <a:srgbClr val="265EBA"/>
                </a:solidFill>
                <a:latin typeface="Times New Roman"/>
              </a:rPr>
              <a:t>, поскольку именно в интегрированном содержании (например, проектного типа) дети свободны делать широкий выбор и проявлять свои пока еще не структурированные интересы и творческие способности.</a:t>
            </a:r>
          </a:p>
          <a:p>
            <a:pPr algn="just"/>
            <a:endParaRPr lang="ru-RU" dirty="0">
              <a:solidFill>
                <a:srgbClr val="265EBA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>
          <a:xfrm>
            <a:off x="4610957" y="1285674"/>
            <a:ext cx="6742841" cy="2852105"/>
          </a:xfrm>
        </p:spPr>
        <p:txBody>
          <a:bodyPr>
            <a:noAutofit/>
          </a:bodyPr>
          <a:lstStyle/>
          <a:p>
            <a:pPr lvl="0" indent="371475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</a:pPr>
            <a:r>
              <a:rPr lang="ru-RU" spc="0" dirty="0">
                <a:solidFill>
                  <a:srgbClr val="265EBA"/>
                </a:solidFill>
                <a:latin typeface="Times New Roman"/>
              </a:rPr>
              <a:t>Создание психолого-педагогических условий для развития детей в соответствии с их способностями и интересами предполагает </a:t>
            </a:r>
            <a:r>
              <a:rPr lang="ru-RU" b="1" i="1" spc="0" dirty="0">
                <a:solidFill>
                  <a:srgbClr val="265EBA"/>
                </a:solidFill>
                <a:latin typeface="Times New Roman"/>
              </a:rPr>
              <a:t>предоставление им широкого выбора видов деятельности и предметных областей  </a:t>
            </a:r>
            <a:r>
              <a:rPr lang="ru-RU" spc="0" dirty="0">
                <a:solidFill>
                  <a:srgbClr val="265EBA"/>
                </a:solidFill>
                <a:latin typeface="Times New Roman"/>
              </a:rPr>
              <a:t>(обеспечивать детям возможность реального</a:t>
            </a:r>
            <a:r>
              <a:rPr lang="ru-RU" b="1" spc="0" dirty="0">
                <a:solidFill>
                  <a:srgbClr val="265EBA"/>
                </a:solidFill>
                <a:latin typeface="Times New Roman"/>
              </a:rPr>
              <a:t> </a:t>
            </a:r>
            <a:r>
              <a:rPr lang="ru-RU" spc="0" dirty="0">
                <a:solidFill>
                  <a:srgbClr val="265EBA"/>
                </a:solidFill>
                <a:latin typeface="Times New Roman"/>
              </a:rPr>
              <a:t>выбора). 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4492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60653" y="257175"/>
            <a:ext cx="7093147" cy="1028499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</a:pPr>
            <a:r>
              <a:rPr lang="ru-RU" sz="2800" b="1" cap="all" spc="0" dirty="0" smtClean="0">
                <a:solidFill>
                  <a:srgbClr val="265EBA"/>
                </a:solidFill>
                <a:latin typeface="Times New Roman"/>
                <a:ea typeface="+mn-ea"/>
                <a:cs typeface="+mn-cs"/>
              </a:rPr>
              <a:t>Развивающее </a:t>
            </a:r>
            <a:r>
              <a:rPr lang="ru-RU" sz="2800" b="1" cap="all" spc="0" dirty="0">
                <a:solidFill>
                  <a:srgbClr val="265EBA"/>
                </a:solidFill>
                <a:latin typeface="Times New Roman"/>
                <a:ea typeface="+mn-ea"/>
                <a:cs typeface="+mn-cs"/>
              </a:rPr>
              <a:t>дошкольное образование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>
          <a:xfrm>
            <a:off x="4610957" y="1576079"/>
            <a:ext cx="6819043" cy="4967596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</a:pPr>
            <a:r>
              <a:rPr lang="ru-RU" sz="2800" spc="0" dirty="0">
                <a:solidFill>
                  <a:srgbClr val="265EBA"/>
                </a:solidFill>
                <a:latin typeface="Times New Roman"/>
              </a:rPr>
              <a:t>Основное достижение дошкольного возраста - это развитие</a:t>
            </a:r>
            <a:r>
              <a:rPr lang="ru-RU" sz="2800" b="1" i="1" spc="0" dirty="0">
                <a:solidFill>
                  <a:srgbClr val="265EBA"/>
                </a:solidFill>
                <a:latin typeface="Times New Roman"/>
              </a:rPr>
              <a:t> базиса личностной культуры</a:t>
            </a:r>
            <a:r>
              <a:rPr lang="ru-RU" sz="2800" spc="0" dirty="0">
                <a:solidFill>
                  <a:srgbClr val="265EBA"/>
                </a:solidFill>
                <a:latin typeface="Times New Roman"/>
              </a:rPr>
              <a:t> ребенка, его</a:t>
            </a:r>
            <a:r>
              <a:rPr lang="ru-RU" sz="2800" b="1" i="1" spc="0" dirty="0">
                <a:solidFill>
                  <a:srgbClr val="265EBA"/>
                </a:solidFill>
                <a:latin typeface="Times New Roman"/>
              </a:rPr>
              <a:t> эмоциональное благополучие, развитие индивидуальных способностей и склонностей,</a:t>
            </a:r>
            <a:r>
              <a:rPr lang="ru-RU" sz="2800" spc="0" dirty="0">
                <a:solidFill>
                  <a:srgbClr val="265EBA"/>
                </a:solidFill>
                <a:latin typeface="Times New Roman"/>
              </a:rPr>
              <a:t> развитие его самостоятельности, инициативы, творческих возможностей, произвольности, любознательности, ответственности, коммуникативной и интеллектуальной компетентности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3734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60653" y="257175"/>
            <a:ext cx="7093147" cy="1028499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</a:pPr>
            <a:r>
              <a:rPr lang="ru-RU" sz="3600" b="1" cap="all" spc="0" dirty="0" smtClean="0">
                <a:solidFill>
                  <a:srgbClr val="265EBA"/>
                </a:solidFill>
                <a:latin typeface="Times New Roman"/>
                <a:ea typeface="+mn-ea"/>
                <a:cs typeface="+mn-cs"/>
              </a:rPr>
              <a:t>ЛИЧНОСТНОЕ</a:t>
            </a:r>
            <a:endParaRPr lang="ru-RU" sz="3600" b="1" cap="all" spc="0" dirty="0">
              <a:solidFill>
                <a:srgbClr val="265EBA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>
          <a:xfrm>
            <a:off x="4534757" y="2200275"/>
            <a:ext cx="6819043" cy="3200400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</a:pPr>
            <a:r>
              <a:rPr lang="ru-RU" sz="4800" b="1" spc="0" dirty="0">
                <a:solidFill>
                  <a:srgbClr val="265EBA"/>
                </a:solidFill>
                <a:latin typeface="Times New Roman"/>
              </a:rPr>
              <a:t>Что такое личностное? </a:t>
            </a:r>
            <a:endParaRPr lang="ru-RU" sz="4800" spc="0" dirty="0">
              <a:solidFill>
                <a:srgbClr val="265EBA"/>
              </a:solidFill>
              <a:latin typeface="Times New Roman"/>
            </a:endParaRPr>
          </a:p>
          <a:p>
            <a:pPr lv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</a:pPr>
            <a:endParaRPr lang="ru-RU" sz="4800" spc="0" dirty="0">
              <a:solidFill>
                <a:srgbClr val="265EBA"/>
              </a:solidFill>
              <a:latin typeface="Times New Roman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8" b="166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0324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23"/>
          </p:nvPr>
        </p:nvSpPr>
        <p:spPr>
          <a:xfrm>
            <a:off x="6115050" y="1039107"/>
            <a:ext cx="6076950" cy="5818894"/>
          </a:xfrm>
        </p:spPr>
        <p:txBody>
          <a:bodyPr/>
          <a:lstStyle/>
          <a:p>
            <a:pPr marL="273050" lvl="0" indent="-27305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</a:pPr>
            <a:r>
              <a:rPr lang="ru-RU" sz="2800" b="1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   мировосприятие</a:t>
            </a:r>
            <a:r>
              <a:rPr lang="ru-RU" sz="2800" b="1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, мироощущение, потребности, </a:t>
            </a:r>
            <a:endParaRPr lang="ru-RU" sz="2800" b="1" dirty="0" smtClean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</a:pPr>
            <a:r>
              <a:rPr lang="ru-RU" sz="2800" b="1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  интересы </a:t>
            </a:r>
            <a:r>
              <a:rPr lang="ru-RU" sz="2800" b="1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ребёнка, </a:t>
            </a:r>
            <a:endParaRPr lang="ru-RU" sz="2800" b="1" dirty="0" smtClean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</a:pPr>
            <a:r>
              <a:rPr lang="ru-RU" sz="2800" b="1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  мотивы</a:t>
            </a:r>
            <a:r>
              <a:rPr lang="ru-RU" sz="2800" b="1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b="1" dirty="0" smtClean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</a:pPr>
            <a:r>
              <a:rPr lang="ru-RU" sz="2800" b="1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  установки</a:t>
            </a:r>
            <a:r>
              <a:rPr lang="ru-RU" sz="2800" b="1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b="1" dirty="0" smtClean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</a:pPr>
            <a:r>
              <a:rPr lang="ru-RU" sz="2800" b="1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  желания</a:t>
            </a:r>
            <a:r>
              <a:rPr lang="ru-RU" sz="2800" b="1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b="1" dirty="0" smtClean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</a:pPr>
            <a:r>
              <a:rPr lang="ru-RU" sz="2800" b="1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  направленность </a:t>
            </a:r>
            <a:r>
              <a:rPr lang="ru-RU" sz="2800" b="1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на других и себя, </a:t>
            </a:r>
            <a:endParaRPr lang="ru-RU" sz="2800" b="1" dirty="0" smtClean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</a:pPr>
            <a:r>
              <a:rPr lang="ru-RU" sz="2800" b="1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  лидерство</a:t>
            </a:r>
            <a:r>
              <a:rPr lang="ru-RU" sz="2800" b="1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b="1" dirty="0" smtClean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</a:pPr>
            <a:r>
              <a:rPr lang="ru-RU" sz="2800" b="1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  т. е. </a:t>
            </a:r>
            <a:r>
              <a:rPr lang="ru-RU" sz="2800" b="1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моё ценностное отношение к … -------</a:t>
            </a:r>
            <a:r>
              <a:rPr lang="ru-RU" sz="2800" b="1" i="1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субъективный личностный опыт ребёнка</a:t>
            </a:r>
          </a:p>
          <a:p>
            <a:endParaRPr lang="ru-RU" sz="2800" dirty="0">
              <a:solidFill>
                <a:srgbClr val="265EBA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59710" y="0"/>
            <a:ext cx="5117394" cy="1039106"/>
          </a:xfrm>
        </p:spPr>
        <p:txBody>
          <a:bodyPr/>
          <a:lstStyle/>
          <a:p>
            <a:r>
              <a:rPr lang="ru-RU" sz="5400" b="1" cap="small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Личностное -</a:t>
            </a:r>
            <a:endParaRPr lang="ru-RU" dirty="0">
              <a:solidFill>
                <a:srgbClr val="265EBA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8" r="109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92984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8923" y="265828"/>
            <a:ext cx="8739311" cy="1491941"/>
          </a:xfrm>
        </p:spPr>
        <p:txBody>
          <a:bodyPr/>
          <a:lstStyle/>
          <a:p>
            <a:pPr algn="ctr"/>
            <a:r>
              <a:rPr lang="ru-RU" sz="32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Основные показатели, раскрывающие протекание процесса социализации детей дошкольного возраста</a:t>
            </a:r>
            <a:r>
              <a:rPr lang="ru-RU" sz="3200" b="1" spc="0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265EB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4700" y="2000250"/>
            <a:ext cx="8001000" cy="4657724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40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полоролевое поведение </a:t>
            </a:r>
            <a:r>
              <a:rPr lang="ru-RU" sz="4000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(выбор игр и игрушек, ролевые предпочтения в играх, стиль общения со взрослыми и сверстниками);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40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способность разрешения конфликтов </a:t>
            </a:r>
            <a:r>
              <a:rPr lang="ru-RU" sz="4000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(доминирование, равенство, подчинение);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40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 самосознание </a:t>
            </a:r>
            <a:r>
              <a:rPr lang="ru-RU" sz="4000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(знание и принятие своего пола, имени, возраста, внешности, социальной роли);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40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самооценка </a:t>
            </a:r>
            <a:r>
              <a:rPr lang="ru-RU" sz="4000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(завышенная адекватная - неадекватная, средняя, заниженная);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40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усвоение социальной информации </a:t>
            </a:r>
            <a:r>
              <a:rPr lang="ru-RU" sz="4000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(знание структуры, традиций, домашнего обихода своей семьи; обширный словарный запас и т. д.).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ru-RU" sz="4000" spc="0" dirty="0">
              <a:solidFill>
                <a:srgbClr val="265EBA"/>
              </a:solidFill>
              <a:latin typeface="Calibri"/>
            </a:endParaRPr>
          </a:p>
          <a:p>
            <a:endParaRPr lang="ru-RU" dirty="0">
              <a:solidFill>
                <a:srgbClr val="265EBA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7" y="1353579"/>
            <a:ext cx="2702257" cy="495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49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4096102"/>
              </p:ext>
            </p:extLst>
          </p:nvPr>
        </p:nvGraphicFramePr>
        <p:xfrm>
          <a:off x="6030687" y="763209"/>
          <a:ext cx="5827484" cy="6094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21400" y="0"/>
            <a:ext cx="5207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социализации развития детей дошкольного возраста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84995"/>
            <a:ext cx="6078140" cy="455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522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4467931"/>
              </p:ext>
            </p:extLst>
          </p:nvPr>
        </p:nvGraphicFramePr>
        <p:xfrm>
          <a:off x="6030687" y="763209"/>
          <a:ext cx="5827484" cy="6094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21400" y="0"/>
            <a:ext cx="520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Пространство 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84995"/>
            <a:ext cx="6078140" cy="455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688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0" y="256558"/>
            <a:ext cx="6370158" cy="1115042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3200" b="1" spc="0" dirty="0">
                <a:solidFill>
                  <a:srgbClr val="265EBA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Личностное пространство познания и развития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793227" y="1576079"/>
            <a:ext cx="6783932" cy="4837973"/>
          </a:xfrm>
        </p:spPr>
        <p:txBody>
          <a:bodyPr>
            <a:normAutofit fontScale="92500" lnSpcReduction="10000"/>
          </a:bodyPr>
          <a:lstStyle/>
          <a:p>
            <a:pPr marL="514350" lvl="0" indent="-514350" algn="just">
              <a:lnSpc>
                <a:spcPct val="100000"/>
              </a:lnSpc>
              <a:spcBef>
                <a:spcPts val="250"/>
              </a:spcBef>
              <a:buClr>
                <a:srgbClr val="265EBA"/>
              </a:buClr>
              <a:buSzPct val="80000"/>
              <a:buFont typeface="Wingdings 2"/>
              <a:buAutoNum type="arabicPeriod"/>
            </a:pPr>
            <a:r>
              <a:rPr lang="ru-RU" sz="28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Среда должна быть  достаточно гетерогенной и сложной, состоять из разнообразных элементов необходимых для формирования и оптимизации всех видов деятельности.</a:t>
            </a:r>
          </a:p>
          <a:p>
            <a:pPr marL="514350" lvl="0" indent="-514350" algn="just">
              <a:lnSpc>
                <a:spcPct val="100000"/>
              </a:lnSpc>
              <a:spcBef>
                <a:spcPts val="250"/>
              </a:spcBef>
              <a:buClr>
                <a:srgbClr val="265EBA"/>
              </a:buClr>
              <a:buSzPct val="80000"/>
              <a:buFont typeface="Wingdings 2"/>
              <a:buAutoNum type="arabicPeriod"/>
            </a:pPr>
            <a:r>
              <a:rPr lang="ru-RU" sz="28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Среда должна быть достаточно гибкой и управляемой как со стороны педагога, так и ребёнка.</a:t>
            </a:r>
          </a:p>
          <a:p>
            <a:pPr marL="514350" lvl="0" indent="-514350" algn="just">
              <a:lnSpc>
                <a:spcPct val="100000"/>
              </a:lnSpc>
              <a:spcBef>
                <a:spcPts val="250"/>
              </a:spcBef>
              <a:buClr>
                <a:srgbClr val="265EBA"/>
              </a:buClr>
              <a:buSzPct val="80000"/>
              <a:buFont typeface="Wingdings 2"/>
              <a:buAutoNum type="arabicPeriod"/>
            </a:pPr>
            <a:r>
              <a:rPr lang="ru-RU" sz="28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Среда должна быть достаточно связной, что позволит ребёнку свободно  переходить от одного вида деятельности к другому и выполнять их  как взаимосвязанные  жизненные моменты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6" r="134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3680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78400" y="0"/>
            <a:ext cx="6370158" cy="1115042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3200" b="1" spc="0" dirty="0">
                <a:solidFill>
                  <a:srgbClr val="265EBA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Личностное пространство познания и развития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56026" y="1397001"/>
            <a:ext cx="7316506" cy="5461000"/>
          </a:xfrm>
        </p:spPr>
        <p:txBody>
          <a:bodyPr>
            <a:normAutofit fontScale="77500" lnSpcReduction="20000"/>
          </a:bodyPr>
          <a:lstStyle/>
          <a:p>
            <a:pPr lvl="0" indent="533400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i="1" spc="0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100" b="1" spc="0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Основанием </a:t>
            </a:r>
            <a:r>
              <a:rPr lang="ru-RU" sz="31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для создания в ДОУ единой образовательной среды является позиции взаимодействия взрослого и ребёнка, описанные в исследованиях Н.А Коротковой, Н.Я. Михайленко</a:t>
            </a:r>
            <a:r>
              <a:rPr lang="ru-RU" sz="3100" b="1" spc="0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indent="533400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3100" b="1" spc="0" dirty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lvl="0" indent="-265176">
              <a:lnSpc>
                <a:spcPct val="100000"/>
              </a:lnSpc>
              <a:spcBef>
                <a:spcPts val="250"/>
              </a:spcBef>
              <a:buClr>
                <a:srgbClr val="265EBA"/>
              </a:buClr>
              <a:buSzPct val="80000"/>
              <a:buFontTx/>
              <a:buChar char="-"/>
            </a:pPr>
            <a:r>
              <a:rPr lang="ru-RU" sz="31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позиция фасилитатора, в которой взрослый помогает ребёнку овладеть информацией, способами и средствами деятельности, находящимися за пределами его самостоятельных возможностей – </a:t>
            </a:r>
            <a:r>
              <a:rPr lang="ru-RU" sz="3100" b="1" spc="0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специально организованное </a:t>
            </a:r>
            <a:r>
              <a:rPr lang="ru-RU" sz="31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обучение;</a:t>
            </a:r>
          </a:p>
          <a:p>
            <a:pPr marL="265176" lvl="0" indent="-265176">
              <a:lnSpc>
                <a:spcPct val="100000"/>
              </a:lnSpc>
              <a:spcBef>
                <a:spcPts val="250"/>
              </a:spcBef>
              <a:buClr>
                <a:srgbClr val="265EBA"/>
              </a:buClr>
              <a:buSzPct val="80000"/>
              <a:buFontTx/>
              <a:buChar char="-"/>
            </a:pPr>
            <a:r>
              <a:rPr lang="ru-RU" sz="31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позиция  «равного партнёра», включённого в деятельность вместе с детьми  - совместная деятельность;</a:t>
            </a:r>
          </a:p>
          <a:p>
            <a:pPr marL="265176" lvl="0" indent="-265176">
              <a:lnSpc>
                <a:spcPct val="100000"/>
              </a:lnSpc>
              <a:spcBef>
                <a:spcPts val="250"/>
              </a:spcBef>
              <a:buClr>
                <a:srgbClr val="265EBA"/>
              </a:buClr>
              <a:buSzPct val="80000"/>
              <a:buFontTx/>
              <a:buChar char="-"/>
            </a:pPr>
            <a:r>
              <a:rPr lang="ru-RU" sz="31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позиция «создателя» предметно-развивающего пространства ребёнка – </a:t>
            </a:r>
            <a:r>
              <a:rPr lang="ru-RU" sz="3100" b="1" spc="0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свободная самостоятельная </a:t>
            </a:r>
            <a:r>
              <a:rPr lang="ru-RU" sz="31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деятельность.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1396" y="5413233"/>
            <a:ext cx="4540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ПРП формирует и культивирует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«самость»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ребёнка в выборе деятельности, самоопределении детской общности, выборе пространства, создании рекреаций для реализации творческих замыслов.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7373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4799" y="228600"/>
            <a:ext cx="6792359" cy="1673942"/>
          </a:xfrm>
        </p:spPr>
        <p:txBody>
          <a:bodyPr/>
          <a:lstStyle/>
          <a:p>
            <a:pPr algn="ctr"/>
            <a:r>
              <a:rPr lang="ru-RU" sz="2800" b="1" spc="0" dirty="0">
                <a:solidFill>
                  <a:srgbClr val="265EBA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Только через эмоциональное переживание ребёнок входит в мир культуры, природы, осваивает деятельности</a:t>
            </a:r>
            <a:endParaRPr lang="ru-RU" sz="2800" dirty="0">
              <a:solidFill>
                <a:srgbClr val="265EBA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793227" y="2108201"/>
            <a:ext cx="6783932" cy="4241800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1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Социальная компетентность дошкольника предполагает </a:t>
            </a:r>
            <a:r>
              <a:rPr lang="ru-RU" sz="3100" b="1" spc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знания, умения, навыки ребёнка, достаточные для выполнения обязанностей, присущих данному жизненному периоду.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ru-RU" sz="3100" b="1" spc="0" dirty="0" smtClean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100" b="1" spc="0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Структуру </a:t>
            </a:r>
            <a:r>
              <a:rPr lang="ru-RU" sz="31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социальной компетентности составляет, прежде всего, </a:t>
            </a:r>
            <a:r>
              <a:rPr lang="ru-RU" sz="3100" b="1" spc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совокупность социальных знаний, умений и навыков, применяемых в главных сферах деятельности человека, и включает в себя следующие </a:t>
            </a:r>
            <a:r>
              <a:rPr lang="ru-RU" sz="31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компоненты</a:t>
            </a:r>
            <a:r>
              <a:rPr lang="ru-RU" sz="3100" b="1" spc="0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: эмоциональный, когнитивный, поведенческий</a:t>
            </a:r>
            <a:endParaRPr lang="ru-RU" sz="3100" b="1" spc="0" dirty="0">
              <a:solidFill>
                <a:srgbClr val="265EB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52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424878" y="3206626"/>
            <a:ext cx="4658752" cy="1837322"/>
          </a:xfrm>
        </p:spPr>
        <p:txBody>
          <a:bodyPr/>
          <a:lstStyle/>
          <a:p>
            <a:r>
              <a:rPr lang="ru-RU" sz="3200" b="1" spc="0" dirty="0">
                <a:latin typeface="Times New Roman" panose="02020603050405020304" pitchFamily="18" charset="0"/>
                <a:ea typeface="MS Mincho"/>
                <a:cs typeface="+mj-cs"/>
              </a:rPr>
              <a:t>Индивидуализация образования</a:t>
            </a:r>
            <a:r>
              <a:rPr lang="ru-RU" sz="3200" spc="0" dirty="0">
                <a:latin typeface="Times New Roman" panose="02020603050405020304" pitchFamily="18" charset="0"/>
                <a:ea typeface="MS Mincho"/>
                <a:cs typeface="+mj-cs"/>
              </a:rPr>
              <a:t> 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6000749" y="371475"/>
            <a:ext cx="5915025" cy="6486525"/>
          </a:xfrm>
        </p:spPr>
        <p:txBody>
          <a:bodyPr/>
          <a:lstStyle/>
          <a:p>
            <a:pPr lvl="0" indent="450215" algn="just" eaLnBrk="0" fontAlgn="base" hangingPunct="0">
              <a:lnSpc>
                <a:spcPct val="100000"/>
              </a:lnSpc>
              <a:spcBef>
                <a:spcPts val="0"/>
              </a:spcBef>
              <a:buFontTx/>
              <a:buChar char="•"/>
              <a:defRPr/>
            </a:pPr>
            <a:r>
              <a:rPr lang="ru-RU" sz="3700" b="1" i="1" dirty="0" smtClean="0">
                <a:solidFill>
                  <a:srgbClr val="2130B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Bookman Old Style" panose="02050604050505020204" pitchFamily="18" charset="0"/>
              </a:rPr>
              <a:t>Индивидуализация образования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Bookman Old Style" panose="02050604050505020204" pitchFamily="18" charset="0"/>
              </a:rPr>
              <a:t> - педагогическая концепция, позволяющая учитывать собственный вклад ребенка в процесс обучения, развития и са­моразвития. </a:t>
            </a:r>
          </a:p>
          <a:p>
            <a:pPr lvl="0" indent="450215" algn="just" eaLnBrk="0" fontAlgn="base" hangingPunct="0">
              <a:lnSpc>
                <a:spcPct val="100000"/>
              </a:lnSpc>
              <a:spcBef>
                <a:spcPts val="0"/>
              </a:spcBef>
              <a:buFontTx/>
              <a:buChar char="•"/>
              <a:defRPr/>
            </a:pP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Bookman Old Style" panose="02050604050505020204" pitchFamily="18" charset="0"/>
              </a:rPr>
              <a:t>В основе данной концепции - понимание того, что не существует двух детей, которые могли бы учиться (обучаться), развиваться совершенно одинаково. </a:t>
            </a: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7" b="177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33452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60653" y="257175"/>
            <a:ext cx="7093147" cy="1028499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</a:pPr>
            <a:r>
              <a:rPr lang="ru-RU" b="1" spc="0" dirty="0" smtClean="0">
                <a:solidFill>
                  <a:srgbClr val="265EBA"/>
                </a:solidFill>
                <a:latin typeface="Times New Roman"/>
                <a:ea typeface="Times New Roman"/>
                <a:cs typeface="+mn-cs"/>
              </a:rPr>
              <a:t>Мотивационный компонент</a:t>
            </a:r>
            <a:endParaRPr lang="ru-RU" sz="3600" b="1" cap="all" spc="0" dirty="0">
              <a:solidFill>
                <a:srgbClr val="265EBA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>
          <a:xfrm>
            <a:off x="4534757" y="1576079"/>
            <a:ext cx="6819043" cy="3824596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4000" b="1" spc="0" dirty="0" smtClean="0">
                <a:solidFill>
                  <a:srgbClr val="265EBA"/>
                </a:solidFill>
                <a:latin typeface="Times New Roman"/>
                <a:ea typeface="Times New Roman"/>
              </a:rPr>
              <a:t>включающий </a:t>
            </a:r>
            <a:r>
              <a:rPr lang="ru-RU" sz="4000" b="1" spc="0" dirty="0">
                <a:solidFill>
                  <a:srgbClr val="265EBA"/>
                </a:solidFill>
                <a:latin typeface="Times New Roman"/>
                <a:ea typeface="Times New Roman"/>
              </a:rPr>
              <a:t>отношение к другому человеку как высшей ценности; проявления доброты, внимания, заботы, помощи, милосердия</a:t>
            </a:r>
            <a:endParaRPr lang="ru-RU" sz="4000" b="1" spc="0" dirty="0">
              <a:solidFill>
                <a:srgbClr val="265EBA"/>
              </a:solidFill>
              <a:latin typeface="Calibri"/>
            </a:endParaRPr>
          </a:p>
          <a:p>
            <a:pPr lv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</a:pPr>
            <a:endParaRPr lang="ru-RU" sz="4800" spc="0" dirty="0">
              <a:solidFill>
                <a:srgbClr val="265EBA"/>
              </a:solidFill>
              <a:latin typeface="Times New Roman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1713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60653" y="180975"/>
            <a:ext cx="6331147" cy="1028499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</a:pPr>
            <a:r>
              <a:rPr lang="ru-RU" b="1" spc="0" dirty="0" smtClean="0">
                <a:solidFill>
                  <a:srgbClr val="265EBA"/>
                </a:solidFill>
                <a:latin typeface="Times New Roman"/>
                <a:ea typeface="Times New Roman"/>
                <a:cs typeface="+mn-cs"/>
              </a:rPr>
              <a:t>Когнитивный компонент</a:t>
            </a:r>
            <a:endParaRPr lang="ru-RU" b="1" cap="all" spc="0" dirty="0">
              <a:solidFill>
                <a:srgbClr val="265EBA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>
          <a:xfrm>
            <a:off x="4534757" y="1576078"/>
            <a:ext cx="7149243" cy="5053322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600" b="1" spc="0" dirty="0" smtClean="0">
                <a:solidFill>
                  <a:srgbClr val="265EBA"/>
                </a:solidFill>
                <a:latin typeface="Times New Roman"/>
                <a:ea typeface="Times New Roman"/>
              </a:rPr>
              <a:t>связан </a:t>
            </a:r>
            <a:r>
              <a:rPr lang="ru-RU" sz="3600" b="1" spc="0" dirty="0">
                <a:solidFill>
                  <a:srgbClr val="265EBA"/>
                </a:solidFill>
                <a:latin typeface="Times New Roman"/>
                <a:ea typeface="Times New Roman"/>
              </a:rPr>
              <a:t>с познанием другого человека (взрослого, сверстника), способностью понять его особенности, интересы, потребности; увидеть возникшие перед ним трудности; заметить изменения настроения, эмоционального состояния и т.д.;</a:t>
            </a:r>
          </a:p>
          <a:p>
            <a:pPr lv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</a:pPr>
            <a:endParaRPr lang="ru-RU" sz="4800" spc="0" dirty="0">
              <a:solidFill>
                <a:srgbClr val="265EBA"/>
              </a:solidFill>
              <a:latin typeface="Times New Roman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6313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60653" y="257175"/>
            <a:ext cx="7093147" cy="1028499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</a:pPr>
            <a:r>
              <a:rPr lang="ru-RU" b="1" spc="0" dirty="0" smtClean="0">
                <a:solidFill>
                  <a:srgbClr val="265EBA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Поведенческий компонент</a:t>
            </a:r>
            <a:endParaRPr lang="ru-RU" b="1" cap="all" spc="0" dirty="0">
              <a:solidFill>
                <a:srgbClr val="265EBA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>
          <a:xfrm>
            <a:off x="4534757" y="2200275"/>
            <a:ext cx="6819043" cy="320040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40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связан с выбором адекватных </a:t>
            </a:r>
            <a:r>
              <a:rPr lang="ru-RU" sz="4000" b="1" spc="0" dirty="0" smtClean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ситуаций </a:t>
            </a:r>
            <a:r>
              <a:rPr lang="ru-RU" sz="4000" b="1" spc="0" dirty="0">
                <a:solidFill>
                  <a:srgbClr val="265EBA"/>
                </a:solidFill>
                <a:latin typeface="Times New Roman" pitchFamily="18" charset="0"/>
                <a:cs typeface="Times New Roman" pitchFamily="18" charset="0"/>
              </a:rPr>
              <a:t>способов общения, этически ценных образцов поведения</a:t>
            </a:r>
            <a:endParaRPr lang="ru-RU" sz="4000" b="1" spc="0" dirty="0">
              <a:solidFill>
                <a:srgbClr val="265EBA"/>
              </a:solidFill>
              <a:latin typeface="Times New Roman"/>
              <a:ea typeface="Times New Roman"/>
            </a:endParaRPr>
          </a:p>
          <a:p>
            <a:pPr lv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</a:pPr>
            <a:endParaRPr lang="ru-RU" sz="4800" spc="0" dirty="0">
              <a:solidFill>
                <a:srgbClr val="265EBA"/>
              </a:solidFill>
              <a:latin typeface="Times New Roman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8" b="181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1825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213280" y="2975634"/>
            <a:ext cx="4870350" cy="3882366"/>
          </a:xfrm>
        </p:spPr>
        <p:txBody>
          <a:bodyPr/>
          <a:lstStyle/>
          <a:p>
            <a:pPr lvl="0" algn="just" eaLnBrk="0" fontAlgn="base" hangingPunct="0">
              <a:defRPr/>
            </a:pPr>
            <a:r>
              <a:rPr lang="ru-RU" sz="2800" b="1" spc="0" dirty="0">
                <a:latin typeface="Times New Roman" panose="02020603050405020304" pitchFamily="18" charset="0"/>
                <a:ea typeface="Arial Unicode MS" panose="020B0604020202020204" pitchFamily="34" charset="-128"/>
                <a:cs typeface="Bookman Old Style" panose="02050604050505020204" pitchFamily="18" charset="0"/>
              </a:rPr>
              <a:t>Индивидуализация - это самореализация и развитие человека в качестве субъекта собственной жизнедеятельности, процесс, в котором со­держатся все условия для развития воли и ответственно­сти.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5987845" y="1"/>
            <a:ext cx="5927929" cy="6857999"/>
          </a:xfrm>
        </p:spPr>
        <p:txBody>
          <a:bodyPr/>
          <a:lstStyle/>
          <a:p>
            <a:pPr lvl="0" algn="just" eaLnBrk="0" fontAlgn="base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Bookman Old Style" panose="02050604050505020204" pitchFamily="18" charset="0"/>
              </a:rPr>
              <a:t>Самореализация не потакание собственным капри­зам, это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Bookman Old Style" panose="02050604050505020204" pitchFamily="18" charset="0"/>
              </a:rPr>
              <a:t>умение анализировать, размышлять над своими многочисленными желаниями, интересами, соотнесение их со своими «могу - не могу», «можно - нельзя», уме­ние выбирать направление действия, действовать вопре­ки другим мнениям.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ts val="0"/>
              </a:spcBef>
              <a:defRPr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Bookman Old Style" panose="02050604050505020204" pitchFamily="18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Bookman Old Style" panose="02050604050505020204" pitchFamily="18" charset="0"/>
              </a:rPr>
              <a:t>В целом индивидуализация связана не столько с усвое­нием, сколько с познанием, исследованием, пробой, про­веркой и выбором.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Bookman Old Style" panose="02050604050505020204" pitchFamily="18" charset="0"/>
              </a:rPr>
              <a:t>Все это создает особую психологиче­скую ситуацию между выбирающим (ребенком) и тем, кто стремится повлиять на его выбор.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Bookman Old Style" panose="02050604050505020204" pitchFamily="18" charset="0"/>
              </a:rPr>
              <a:t>Ребенку важно иметь реальную возможность свободного выбора, чувствовать уверенность в своих силах и возможностях.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Bookman Old Style" panose="02050604050505020204" pitchFamily="18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ts val="0"/>
              </a:spcBef>
              <a:defRPr/>
            </a:pP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Bookman Old Style" panose="02050604050505020204" pitchFamily="18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Bookman Old Style" panose="02050604050505020204" pitchFamily="18" charset="0"/>
              </a:rPr>
              <a:t>Тот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Bookman Old Style" panose="02050604050505020204" pitchFamily="18" charset="0"/>
              </a:rPr>
              <a:t>, кто целе­направленно сохраняет эту возможность, помогая ребенку проявить, осознать себя в ней, оказывает ему поддержку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Bookman Old Style" panose="02050604050505020204" pitchFamily="18" charset="0"/>
              </a:rPr>
              <a:t>.</a:t>
            </a:r>
            <a:endParaRPr lang="ru-RU" dirty="0">
              <a:solidFill>
                <a:srgbClr val="0070C0"/>
              </a:solidFill>
              <a:latin typeface="Bookman Old Style" panose="02050604050505020204" pitchFamily="18" charset="0"/>
              <a:ea typeface="Arial Unicode MS" panose="020B0604020202020204" pitchFamily="34" charset="-128"/>
              <a:cs typeface="Bookman Old Style" panose="02050604050505020204" pitchFamily="18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ts val="0"/>
              </a:spcBef>
              <a:defRPr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2" b="317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55211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213280" y="2975634"/>
            <a:ext cx="4870350" cy="1389889"/>
          </a:xfrm>
        </p:spPr>
        <p:txBody>
          <a:bodyPr/>
          <a:lstStyle/>
          <a:p>
            <a:pPr lvl="0" algn="just" eaLnBrk="0" fontAlgn="base" hangingPunct="0">
              <a:defRPr/>
            </a:pPr>
            <a:r>
              <a:rPr lang="ru-RU" sz="2800" b="1" cap="all" spc="0" dirty="0">
                <a:latin typeface="Times New Roman" panose="02020603050405020304" pitchFamily="18" charset="0"/>
                <a:ea typeface="Arial Unicode MS" panose="020B0604020202020204" pitchFamily="34" charset="-128"/>
                <a:cs typeface="Bookman Old Style" panose="02050604050505020204" pitchFamily="18" charset="0"/>
              </a:rPr>
              <a:t>Индивидуализация учения-обучения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5987845" y="788708"/>
            <a:ext cx="5927929" cy="6069292"/>
          </a:xfrm>
        </p:spPr>
        <p:txBody>
          <a:bodyPr/>
          <a:lstStyle/>
          <a:p>
            <a:pPr lvl="0" algn="just" eaLnBrk="0" fontAlgn="base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Bookman Old Style" panose="02050604050505020204" pitchFamily="18" charset="0"/>
              </a:rPr>
              <a:t>Ребенок наблюдает за взрос­лым, подражает ему, учится у него, но при этом выбирает то, чему ему хочется подражать и учиться. 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Bookman Old Style" panose="02050604050505020204" pitchFamily="18" charset="0"/>
              </a:rPr>
              <a:t>Этот «выбор-отбор» не всегда совпадает с тем, что в качестве образцов ему намеренно демонстрируют взрослые. 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Bookman Old Style" panose="02050604050505020204" pitchFamily="18" charset="0"/>
              </a:rPr>
              <a:t>Ситуация усу­губляется тем, что рядом с ребенком, как правило, оказы­вается несколько взрослых и проблема «выбора-отбора» образцов многократно и невероятно комбинативно уве­личивается, что вновь создает предпосылки, почву для индивидуализации и учения и обучения. 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ts val="0"/>
              </a:spcBef>
              <a:defRPr/>
            </a:pPr>
            <a:endParaRPr lang="ru-RU" sz="2200" dirty="0">
              <a:solidFill>
                <a:srgbClr val="0070C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Bookman Old Style" panose="020506040505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3280" y="4862864"/>
            <a:ext cx="50076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fontAlgn="base" hangingPunct="0">
              <a:buFontTx/>
              <a:buChar char="•"/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Bookman Old Style" panose="02050604050505020204" pitchFamily="18" charset="0"/>
              </a:rPr>
              <a:t>Индивидуализация обучения основана на том, что позиция ребенка, входяще­го в мир и осваивающего его как новое для себя простран­ство, изначально творческая. 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8" b="176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95673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213280" y="2975634"/>
            <a:ext cx="4870350" cy="1389889"/>
          </a:xfrm>
        </p:spPr>
        <p:txBody>
          <a:bodyPr/>
          <a:lstStyle/>
          <a:p>
            <a:pPr lvl="0" algn="just" eaLnBrk="0" fontAlgn="base" hangingPunct="0">
              <a:defRPr/>
            </a:pPr>
            <a:r>
              <a:rPr lang="ru-RU" sz="2800" b="1" cap="all" spc="0" dirty="0">
                <a:latin typeface="Times New Roman" panose="02020603050405020304" pitchFamily="18" charset="0"/>
                <a:ea typeface="Arial Unicode MS" panose="020B0604020202020204" pitchFamily="34" charset="-128"/>
                <a:cs typeface="Bookman Old Style" panose="02050604050505020204" pitchFamily="18" charset="0"/>
              </a:rPr>
              <a:t>Индивидуализация учения-обучения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5987845" y="1"/>
            <a:ext cx="5927929" cy="6857999"/>
          </a:xfrm>
        </p:spPr>
        <p:txBody>
          <a:bodyPr/>
          <a:lstStyle/>
          <a:p>
            <a:pPr lvl="0" algn="just" eaLnBrk="0" fontAlgn="base" hangingPunct="0">
              <a:lnSpc>
                <a:spcPct val="100000"/>
              </a:lnSpc>
              <a:spcBef>
                <a:spcPts val="0"/>
              </a:spcBef>
              <a:defRPr/>
            </a:pPr>
            <a:endParaRPr lang="ru-RU" sz="2200" dirty="0">
              <a:solidFill>
                <a:srgbClr val="0070C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Bookman Old Style" panose="02050604050505020204" pitchFamily="18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Bookman Old Style" panose="02050604050505020204" pitchFamily="18" charset="0"/>
              </a:rPr>
              <a:t>Р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Bookman Old Style" panose="02050604050505020204" pitchFamily="18" charset="0"/>
              </a:rPr>
              <a:t>ебенок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Bookman Old Style" panose="02050604050505020204" pitchFamily="18" charset="0"/>
              </a:rPr>
              <a:t>не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Bookman Old Style" panose="02050604050505020204" pitchFamily="18" charset="0"/>
              </a:rPr>
              <a:t>является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Bookman Old Style" panose="02050604050505020204" pitchFamily="18" charset="0"/>
              </a:rPr>
              <a:t> «прямым наследником» (то есть про­должателем чьей-то деятельности, преемником образцов, которые нужно сохранять и целостно воспроизводить), а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Bookman Old Style" panose="02050604050505020204" pitchFamily="18" charset="0"/>
              </a:rPr>
              <a:t>творцом, то есть тем, кто может сам что-то создать.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Bookman Old Style" panose="02050604050505020204" pitchFamily="18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ts val="0"/>
              </a:spcBef>
              <a:defRPr/>
            </a:pP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Bookman Old Style" panose="02050604050505020204" pitchFamily="18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Bookman Old Style" panose="02050604050505020204" pitchFamily="18" charset="0"/>
              </a:rPr>
              <a:t>Осво­бождаясь от подражания, творец не свободен от познания, созидания, самовыражения, самостоятельной деятельно­сти. Это и составляет основу индивидуализации учения и обучения.</a:t>
            </a:r>
            <a:endParaRPr lang="ru-RU" sz="2800" dirty="0">
              <a:solidFill>
                <a:srgbClr val="0070C0"/>
              </a:solidFill>
              <a:latin typeface="Bookman Old Style" panose="02050604050505020204" pitchFamily="18" charset="0"/>
              <a:ea typeface="Arial Unicode MS" panose="020B0604020202020204" pitchFamily="34" charset="-128"/>
              <a:cs typeface="Bookman Old Style" panose="02050604050505020204" pitchFamily="18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ts val="0"/>
              </a:spcBef>
              <a:defRPr/>
            </a:pP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Bookman Old Style" panose="020506040505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3280" y="4862864"/>
            <a:ext cx="50076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buFontTx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Bookman Old Style" panose="02050604050505020204" pitchFamily="18" charset="0"/>
              </a:rPr>
              <a:t>Индивидуализация обучения основана на том, что позиция ребенка, входяще­го в мир и осваивающего его как новое для себя простран­ство, изначально творческая. 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8" b="205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67937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213280" y="2975634"/>
            <a:ext cx="4870350" cy="1389889"/>
          </a:xfrm>
        </p:spPr>
        <p:txBody>
          <a:bodyPr/>
          <a:lstStyle/>
          <a:p>
            <a:pPr lvl="0" algn="just" eaLnBrk="0" fontAlgn="base" hangingPunct="0">
              <a:defRPr/>
            </a:pPr>
            <a:r>
              <a:rPr lang="ru-RU" sz="2800" b="1" cap="all" spc="0" dirty="0">
                <a:latin typeface="Times New Roman" panose="02020603050405020304" pitchFamily="18" charset="0"/>
                <a:ea typeface="Arial Unicode MS" panose="020B0604020202020204" pitchFamily="34" charset="-128"/>
                <a:cs typeface="Bookman Old Style" panose="02050604050505020204" pitchFamily="18" charset="0"/>
              </a:rPr>
              <a:t>Индивидуализация учения-обучения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5987845" y="1"/>
            <a:ext cx="5927929" cy="6857999"/>
          </a:xfrm>
        </p:spPr>
        <p:txBody>
          <a:bodyPr/>
          <a:lstStyle/>
          <a:p>
            <a:pPr lvl="0" indent="-342900" algn="just" eaLnBrk="0" fontAlgn="base" hangingPunct="0">
              <a:lnSpc>
                <a:spcPct val="100000"/>
              </a:lnSpc>
              <a:spcBef>
                <a:spcPts val="0"/>
              </a:spcBef>
              <a:buFontTx/>
              <a:buChar char="•"/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Century Schoolbook" panose="02040604050505020304" pitchFamily="18" charset="0"/>
              </a:rPr>
              <a:t>имел возможность выбора (содержания, вида деятель­ности, материалов, места и способов действий, партнерств и т. п.);</a:t>
            </a:r>
            <a:endParaRPr lang="ru-RU" sz="2800" dirty="0">
              <a:solidFill>
                <a:srgbClr val="0070C0"/>
              </a:solidFill>
              <a:latin typeface="Century Schoolbook" panose="02040604050505020304" pitchFamily="18" charset="0"/>
              <a:ea typeface="MS Mincho"/>
              <a:cs typeface="Century Schoolbook" panose="02040604050505020304" pitchFamily="18" charset="0"/>
            </a:endParaRPr>
          </a:p>
          <a:p>
            <a:pPr lvl="0" indent="-342900" algn="just" eaLnBrk="0" fontAlgn="base" hangingPunct="0">
              <a:lnSpc>
                <a:spcPct val="100000"/>
              </a:lnSpc>
              <a:spcBef>
                <a:spcPts val="0"/>
              </a:spcBef>
              <a:buFontTx/>
              <a:buChar char="•"/>
              <a:tabLst>
                <a:tab pos="294005" algn="l"/>
              </a:tabLst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Century Schoolbook" panose="02040604050505020304" pitchFamily="18" charset="0"/>
              </a:rPr>
              <a:t>получал опыт осознания того, что его свобода от других состоит в его способности выбирать из своих многочислен­ных «хочу» те, за которые он готов нести личную ответ­ственность;</a:t>
            </a:r>
            <a:endParaRPr lang="ru-RU" sz="2800" dirty="0">
              <a:solidFill>
                <a:srgbClr val="0070C0"/>
              </a:solidFill>
              <a:latin typeface="Bookman Old Style" panose="02050604050505020204" pitchFamily="18" charset="0"/>
              <a:ea typeface="MS Mincho"/>
              <a:cs typeface="Bookman Old Style" panose="02050604050505020204" pitchFamily="18" charset="0"/>
            </a:endParaRPr>
          </a:p>
          <a:p>
            <a:pPr lvl="0" indent="-342900" algn="just" eaLnBrk="0" fontAlgn="base" hangingPunct="0">
              <a:lnSpc>
                <a:spcPct val="100000"/>
              </a:lnSpc>
              <a:spcBef>
                <a:spcPts val="0"/>
              </a:spcBef>
              <a:buFontTx/>
              <a:buChar char="•"/>
              <a:tabLst>
                <a:tab pos="309245" algn="l"/>
              </a:tabLst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Century Schoolbook" panose="02040604050505020304" pitchFamily="18" charset="0"/>
              </a:rPr>
              <a:t>получал поддержку в ходе поисков, проб и ошибок, в процессе которых «хочу» преобразовываются в «могу»;</a:t>
            </a:r>
            <a:endParaRPr lang="ru-RU" sz="2800" dirty="0">
              <a:solidFill>
                <a:srgbClr val="0070C0"/>
              </a:solidFill>
              <a:latin typeface="Bookman Old Style" panose="02050604050505020204" pitchFamily="18" charset="0"/>
              <a:ea typeface="MS Mincho"/>
              <a:cs typeface="Bookman Old Style" panose="02050604050505020204" pitchFamily="18" charset="0"/>
            </a:endParaRPr>
          </a:p>
          <a:p>
            <a:pPr lvl="0" indent="-342900" algn="just" eaLnBrk="0" fontAlgn="base" hangingPunct="0">
              <a:lnSpc>
                <a:spcPct val="100000"/>
              </a:lnSpc>
              <a:spcBef>
                <a:spcPts val="0"/>
              </a:spcBef>
              <a:buFontTx/>
              <a:buChar char="•"/>
              <a:tabLst>
                <a:tab pos="288290" algn="l"/>
              </a:tabLst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Century Schoolbook" panose="02040604050505020304" pitchFamily="18" charset="0"/>
              </a:rPr>
              <a:t>получал опыт кооперации с другими людьми.</a:t>
            </a:r>
            <a:endParaRPr lang="ru-RU" sz="2800" dirty="0">
              <a:solidFill>
                <a:srgbClr val="0070C0"/>
              </a:solidFill>
              <a:latin typeface="Century Schoolbook" panose="02040604050505020304" pitchFamily="18" charset="0"/>
              <a:ea typeface="MS Mincho"/>
              <a:cs typeface="Century Schoolbook" panose="02040604050505020304" pitchFamily="18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ts val="0"/>
              </a:spcBef>
              <a:defRPr/>
            </a:pP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Bookman Old Style" panose="020506040505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336" y="4613457"/>
            <a:ext cx="36802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Century Schoolbook" panose="02040604050505020304" pitchFamily="18" charset="0"/>
              </a:rPr>
              <a:t>Для обеспечения индивидуализации учения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Century Schoolbook" panose="02040604050505020304" pitchFamily="18" charset="0"/>
              </a:rPr>
              <a:t>необходимо, чтобы ребенок: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5" b="191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10792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8923" y="0"/>
            <a:ext cx="8739311" cy="10028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cap="all" spc="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Century Schoolbook" panose="02040604050505020304" pitchFamily="18" charset="0"/>
              </a:rPr>
              <a:t>Эти условия соответствуют педагогике поддержки</a:t>
            </a:r>
            <a:endParaRPr lang="ru-RU" sz="2800" b="1" cap="all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4127" y="1283109"/>
            <a:ext cx="10028902" cy="5515897"/>
          </a:xfrm>
        </p:spPr>
        <p:txBody>
          <a:bodyPr>
            <a:noAutofit/>
          </a:bodyPr>
          <a:lstStyle/>
          <a:p>
            <a:pPr lvl="0" indent="450850" algn="just" eaLnBrk="0" fontAlgn="base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spc="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Century Schoolbook" panose="02040604050505020304" pitchFamily="18" charset="0"/>
              </a:rPr>
              <a:t>В от­личие от педагогики социализации в педагогике поддержки (индивидуализации) нет привычных ролевых отношений между взрослым и ребенком, которые заранее определены взрослым в соответствии с логикой трансляции готовых зна­ний. </a:t>
            </a:r>
          </a:p>
          <a:p>
            <a:pPr lvl="0" indent="450850" algn="just" eaLnBrk="0" fontAlgn="base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spc="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Century Schoolbook" panose="02040604050505020304" pitchFamily="18" charset="0"/>
              </a:rPr>
              <a:t>У взрослых должна быть сформирована про­фессиональная готовность вместе с детьми определять </a:t>
            </a:r>
            <a:r>
              <a:rPr lang="ru-RU" sz="2400" b="1" spc="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Century Schoolbook" panose="02040604050505020304" pitchFamily="18" charset="0"/>
              </a:rPr>
              <a:t>цель, предмет и содержание деятельности, договариваться о раз­дельных или совместных действиях, о форме использования результатов</a:t>
            </a:r>
            <a:r>
              <a:rPr lang="ru-RU" sz="2400" spc="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Century Schoolbook" panose="02040604050505020304" pitchFamily="18" charset="0"/>
              </a:rPr>
              <a:t> (если таковые будут). </a:t>
            </a:r>
          </a:p>
          <a:p>
            <a:pPr lvl="0" indent="450850" algn="just" eaLnBrk="0" fontAlgn="base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i="1" spc="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Century Schoolbook" panose="02040604050505020304" pitchFamily="18" charset="0"/>
              </a:rPr>
              <a:t>Осваивая при поддержке взрослого выбор и ответственность, ребенок обретает соб­ственные цели и способы их осуществления, а вместе с ними - свободу и осознанную ответственную деятельность</a:t>
            </a:r>
            <a:r>
              <a:rPr lang="ru-RU" sz="2400" spc="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Century Schoolbook" panose="02040604050505020304" pitchFamily="18" charset="0"/>
              </a:rPr>
              <a:t>. </a:t>
            </a:r>
          </a:p>
          <a:p>
            <a:pPr lvl="0" indent="450850" algn="just" eaLnBrk="0" fontAlgn="base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spc="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Century Schoolbook" panose="02040604050505020304" pitchFamily="18" charset="0"/>
              </a:rPr>
              <a:t>Нали­чие этих и ряда других условий отличает самостоятельные действия ребенка от спонтанных действий и переживаний высокой интенсивностью работы сознания.</a:t>
            </a:r>
            <a:endParaRPr lang="ru-RU" sz="2400" spc="0" dirty="0">
              <a:solidFill>
                <a:srgbClr val="0070C0"/>
              </a:solidFill>
              <a:latin typeface="Bookman Old Style" panose="02050604050505020204" pitchFamily="18" charset="0"/>
              <a:ea typeface="MS Mincho"/>
              <a:cs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181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4">
      <a:dk1>
        <a:sysClr val="windowText" lastClr="000000"/>
      </a:dk1>
      <a:lt1>
        <a:sysClr val="window" lastClr="FFFFFF"/>
      </a:lt1>
      <a:dk2>
        <a:srgbClr val="1D3953"/>
      </a:dk2>
      <a:lt2>
        <a:srgbClr val="CDE9F3"/>
      </a:lt2>
      <a:accent1>
        <a:srgbClr val="1099DE"/>
      </a:accent1>
      <a:accent2>
        <a:srgbClr val="D48C8C"/>
      </a:accent2>
      <a:accent3>
        <a:srgbClr val="82C9DA"/>
      </a:accent3>
      <a:accent4>
        <a:srgbClr val="10CF9B"/>
      </a:accent4>
      <a:accent5>
        <a:srgbClr val="F0A33C"/>
      </a:accent5>
      <a:accent6>
        <a:srgbClr val="F4D380"/>
      </a:accent6>
      <a:hlink>
        <a:srgbClr val="F567B8"/>
      </a:hlink>
      <a:folHlink>
        <a:srgbClr val="85DFD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ИРО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099DE"/>
      </a:accent1>
      <a:accent2>
        <a:srgbClr val="D36F8C"/>
      </a:accent2>
      <a:accent3>
        <a:srgbClr val="43C6E5"/>
      </a:accent3>
      <a:accent4>
        <a:srgbClr val="10CF9B"/>
      </a:accent4>
      <a:accent5>
        <a:srgbClr val="F0A33C"/>
      </a:accent5>
      <a:accent6>
        <a:srgbClr val="F4D380"/>
      </a:accent6>
      <a:hlink>
        <a:srgbClr val="F567B8"/>
      </a:hlink>
      <a:folHlink>
        <a:srgbClr val="85DFD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2363</Words>
  <Application>Microsoft Office PowerPoint</Application>
  <PresentationFormat>Широкоэкранный</PresentationFormat>
  <Paragraphs>240</Paragraphs>
  <Slides>42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42</vt:i4>
      </vt:variant>
    </vt:vector>
  </HeadingPairs>
  <TitlesOfParts>
    <vt:vector size="60" baseType="lpstr">
      <vt:lpstr>Arial Unicode MS</vt:lpstr>
      <vt:lpstr>Arial</vt:lpstr>
      <vt:lpstr>Baltica</vt:lpstr>
      <vt:lpstr>Bookman Old Style</vt:lpstr>
      <vt:lpstr>Calibri</vt:lpstr>
      <vt:lpstr>Century Gothic</vt:lpstr>
      <vt:lpstr>Century Schoolbook</vt:lpstr>
      <vt:lpstr>Corbel</vt:lpstr>
      <vt:lpstr>HGｺﾞｼｯｸM</vt:lpstr>
      <vt:lpstr>MS Mincho</vt:lpstr>
      <vt:lpstr>Times New Roman</vt:lpstr>
      <vt:lpstr>Verdana</vt:lpstr>
      <vt:lpstr>Wingdings</vt:lpstr>
      <vt:lpstr>Wingdings 2</vt:lpstr>
      <vt:lpstr>Тема Office</vt:lpstr>
      <vt:lpstr>2_Тема Office</vt:lpstr>
      <vt:lpstr>3_Тема Office</vt:lpstr>
      <vt:lpstr>4_Тема Office</vt:lpstr>
      <vt:lpstr>Индивидуализация, социализация как механизм формирования личности и индивидуальности детей раннего и дошкольного возраста</vt:lpstr>
      <vt:lpstr>Раздел 1</vt:lpstr>
      <vt:lpstr>Смыслы и цели индивидуализации образования детей дошкольного возраста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Эти условия соответствуют педагогике поддержки</vt:lpstr>
      <vt:lpstr>Педагогические условия индивидуализа­ции обучения и учения, образования в целом должны вклю­чать:</vt:lpstr>
      <vt:lpstr>Методы  индивидуализации </vt:lpstr>
      <vt:lpstr>Стратегические средства индивидуализации</vt:lpstr>
      <vt:lpstr>Раздел 2</vt:lpstr>
      <vt:lpstr>Образование</vt:lpstr>
      <vt:lpstr>Презентация PowerPoint</vt:lpstr>
      <vt:lpstr>ВОСПИТАНИЕ</vt:lpstr>
      <vt:lpstr>СОЦИАЛИЗАЦИЯ</vt:lpstr>
      <vt:lpstr>Презентация PowerPoint</vt:lpstr>
      <vt:lpstr>Презентация PowerPoint</vt:lpstr>
      <vt:lpstr>Социальное</vt:lpstr>
      <vt:lpstr>Презентация PowerPoint</vt:lpstr>
      <vt:lpstr>Механизм социализации</vt:lpstr>
      <vt:lpstr>2 ключевые цели на протяжении всей жизни человек решает     на протяжении своей жизни:</vt:lpstr>
      <vt:lpstr>Адаптация</vt:lpstr>
      <vt:lpstr>Самореализация</vt:lpstr>
      <vt:lpstr>Самоопределение</vt:lpstr>
      <vt:lpstr>Презентация PowerPoint</vt:lpstr>
      <vt:lpstr>Презентация PowerPoint</vt:lpstr>
      <vt:lpstr>Развивающее дошкольное образование</vt:lpstr>
      <vt:lpstr>Развивающее дошкольное образование</vt:lpstr>
      <vt:lpstr>Развивающее дошкольное образование</vt:lpstr>
      <vt:lpstr>ЛИЧНОСТНОЕ</vt:lpstr>
      <vt:lpstr>Личностное -</vt:lpstr>
      <vt:lpstr>Основные показатели, раскрывающие протекание процесса социализации детей дошкольного возраста:</vt:lpstr>
      <vt:lpstr>Презентация PowerPoint</vt:lpstr>
      <vt:lpstr>Презентация PowerPoint</vt:lpstr>
      <vt:lpstr>Личностное пространство познания и развития</vt:lpstr>
      <vt:lpstr>Личностное пространство познания и развития</vt:lpstr>
      <vt:lpstr>Только через эмоциональное переживание ребёнок входит в мир культуры, природы, осваивает деятельности</vt:lpstr>
      <vt:lpstr>Мотивационный компонент</vt:lpstr>
      <vt:lpstr>Когнитивный компонент</vt:lpstr>
      <vt:lpstr>Поведенческий компонент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</dc:creator>
  <cp:lastModifiedBy>Пользователь Windows</cp:lastModifiedBy>
  <cp:revision>113</cp:revision>
  <dcterms:created xsi:type="dcterms:W3CDTF">2020-10-28T07:08:00Z</dcterms:created>
  <dcterms:modified xsi:type="dcterms:W3CDTF">2021-03-04T23:03:08Z</dcterms:modified>
</cp:coreProperties>
</file>